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709" r:id="rId1"/>
  </p:sldMasterIdLst>
  <p:notesMasterIdLst>
    <p:notesMasterId r:id="rId34"/>
  </p:notesMasterIdLst>
  <p:sldIdLst>
    <p:sldId id="256" r:id="rId2"/>
    <p:sldId id="351" r:id="rId3"/>
    <p:sldId id="332" r:id="rId4"/>
    <p:sldId id="338" r:id="rId5"/>
    <p:sldId id="339" r:id="rId6"/>
    <p:sldId id="344" r:id="rId7"/>
    <p:sldId id="333" r:id="rId8"/>
    <p:sldId id="340" r:id="rId9"/>
    <p:sldId id="345" r:id="rId10"/>
    <p:sldId id="346" r:id="rId11"/>
    <p:sldId id="334" r:id="rId12"/>
    <p:sldId id="368" r:id="rId13"/>
    <p:sldId id="369" r:id="rId14"/>
    <p:sldId id="370" r:id="rId15"/>
    <p:sldId id="371" r:id="rId16"/>
    <p:sldId id="372" r:id="rId17"/>
    <p:sldId id="352" r:id="rId18"/>
    <p:sldId id="353" r:id="rId19"/>
    <p:sldId id="363" r:id="rId20"/>
    <p:sldId id="354" r:id="rId21"/>
    <p:sldId id="355" r:id="rId22"/>
    <p:sldId id="356" r:id="rId23"/>
    <p:sldId id="357" r:id="rId24"/>
    <p:sldId id="364" r:id="rId25"/>
    <p:sldId id="359" r:id="rId26"/>
    <p:sldId id="361" r:id="rId27"/>
    <p:sldId id="362" r:id="rId28"/>
    <p:sldId id="365" r:id="rId29"/>
    <p:sldId id="336" r:id="rId30"/>
    <p:sldId id="373" r:id="rId31"/>
    <p:sldId id="375" r:id="rId32"/>
    <p:sldId id="26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65DE55F-9D12-4823-90EA-01FBC6A70D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1" autoAdjust="0"/>
    <p:restoredTop sz="94660"/>
  </p:normalViewPr>
  <p:slideViewPr>
    <p:cSldViewPr snapToGrid="0">
      <p:cViewPr>
        <p:scale>
          <a:sx n="80" d="100"/>
          <a:sy n="80" d="100"/>
        </p:scale>
        <p:origin x="499" y="341"/>
      </p:cViewPr>
      <p:guideLst>
        <p:guide orient="horz" pos="1619"/>
        <p:guide pos="287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HY헤드라인M"/>
        <a:ea typeface="HY헤드라인M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58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286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04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1771" y="0"/>
            <a:ext cx="9165772" cy="5207793"/>
            <a:chOff x="-21772" y="0"/>
            <a:chExt cx="9165772" cy="6943724"/>
          </a:xfrm>
        </p:grpSpPr>
        <p:sp>
          <p:nvSpPr>
            <p:cNvPr id="8" name="자유형: 도형 7"/>
            <p:cNvSpPr>
              <a:spLocks noEditPoints="1"/>
            </p:cNvSpPr>
            <p:nvPr/>
          </p:nvSpPr>
          <p:spPr>
            <a:xfrm>
              <a:off x="2514600" y="2133600"/>
              <a:ext cx="6629400" cy="4724400"/>
            </a:xfrm>
            <a:custGeom>
              <a:avLst/>
              <a:gdLst/>
              <a:ahLst/>
              <a:cxnLst>
                <a:cxn ang="0">
                  <a:pos x="0" y="3946"/>
                </a:cxn>
                <a:cxn ang="0">
                  <a:pos x="56" y="3948"/>
                </a:cxn>
                <a:cxn ang="0">
                  <a:pos x="126" y="3946"/>
                </a:cxn>
                <a:cxn ang="0">
                  <a:pos x="4656" y="0"/>
                </a:cxn>
                <a:cxn ang="0">
                  <a:pos x="4582" y="334"/>
                </a:cxn>
                <a:cxn ang="0">
                  <a:pos x="4496" y="648"/>
                </a:cxn>
                <a:cxn ang="0">
                  <a:pos x="4396" y="942"/>
                </a:cxn>
                <a:cxn ang="0">
                  <a:pos x="4286" y="1220"/>
                </a:cxn>
                <a:cxn ang="0">
                  <a:pos x="4164" y="1480"/>
                </a:cxn>
                <a:cxn ang="0">
                  <a:pos x="4034" y="1722"/>
                </a:cxn>
                <a:cxn ang="0">
                  <a:pos x="3894" y="1948"/>
                </a:cxn>
                <a:cxn ang="0">
                  <a:pos x="3744" y="2158"/>
                </a:cxn>
                <a:cxn ang="0">
                  <a:pos x="3590" y="2354"/>
                </a:cxn>
                <a:cxn ang="0">
                  <a:pos x="3428" y="2534"/>
                </a:cxn>
                <a:cxn ang="0">
                  <a:pos x="3260" y="2700"/>
                </a:cxn>
                <a:cxn ang="0">
                  <a:pos x="3090" y="2852"/>
                </a:cxn>
                <a:cxn ang="0">
                  <a:pos x="2914" y="2992"/>
                </a:cxn>
                <a:cxn ang="0">
                  <a:pos x="2738" y="3120"/>
                </a:cxn>
                <a:cxn ang="0">
                  <a:pos x="2558" y="3236"/>
                </a:cxn>
                <a:cxn ang="0">
                  <a:pos x="2378" y="3340"/>
                </a:cxn>
                <a:cxn ang="0">
                  <a:pos x="2198" y="3432"/>
                </a:cxn>
                <a:cxn ang="0">
                  <a:pos x="2020" y="3516"/>
                </a:cxn>
                <a:cxn ang="0">
                  <a:pos x="1842" y="3590"/>
                </a:cxn>
                <a:cxn ang="0">
                  <a:pos x="1668" y="3656"/>
                </a:cxn>
                <a:cxn ang="0">
                  <a:pos x="1498" y="3712"/>
                </a:cxn>
                <a:cxn ang="0">
                  <a:pos x="1332" y="3760"/>
                </a:cxn>
                <a:cxn ang="0">
                  <a:pos x="1172" y="3802"/>
                </a:cxn>
                <a:cxn ang="0">
                  <a:pos x="1018" y="3838"/>
                </a:cxn>
                <a:cxn ang="0">
                  <a:pos x="734" y="3890"/>
                </a:cxn>
                <a:cxn ang="0">
                  <a:pos x="486" y="3922"/>
                </a:cxn>
                <a:cxn ang="0">
                  <a:pos x="280" y="3940"/>
                </a:cxn>
                <a:cxn ang="0">
                  <a:pos x="126" y="3946"/>
                </a:cxn>
                <a:cxn ang="0">
                  <a:pos x="4656" y="0"/>
                </a:cxn>
              </a:cxnLst>
              <a:rect l="0" t="0" r="r" b="b"/>
              <a:pathLst>
                <a:path w="4656" h="3948">
                  <a:moveTo>
                    <a:pt x="126" y="3946"/>
                  </a:moveTo>
                  <a:lnTo>
                    <a:pt x="0" y="3946"/>
                  </a:lnTo>
                  <a:lnTo>
                    <a:pt x="0" y="3946"/>
                  </a:lnTo>
                  <a:lnTo>
                    <a:pt x="56" y="3948"/>
                  </a:lnTo>
                  <a:lnTo>
                    <a:pt x="56" y="3948"/>
                  </a:lnTo>
                  <a:lnTo>
                    <a:pt x="126" y="3946"/>
                  </a:lnTo>
                  <a:moveTo>
                    <a:pt x="4656" y="0"/>
                  </a:moveTo>
                  <a:lnTo>
                    <a:pt x="4656" y="0"/>
                  </a:lnTo>
                  <a:lnTo>
                    <a:pt x="4620" y="170"/>
                  </a:lnTo>
                  <a:lnTo>
                    <a:pt x="4582" y="334"/>
                  </a:lnTo>
                  <a:lnTo>
                    <a:pt x="4540" y="494"/>
                  </a:lnTo>
                  <a:lnTo>
                    <a:pt x="4496" y="648"/>
                  </a:lnTo>
                  <a:lnTo>
                    <a:pt x="4448" y="798"/>
                  </a:lnTo>
                  <a:lnTo>
                    <a:pt x="4396" y="942"/>
                  </a:lnTo>
                  <a:lnTo>
                    <a:pt x="4342" y="1084"/>
                  </a:lnTo>
                  <a:lnTo>
                    <a:pt x="4286" y="1220"/>
                  </a:lnTo>
                  <a:lnTo>
                    <a:pt x="4226" y="1352"/>
                  </a:lnTo>
                  <a:lnTo>
                    <a:pt x="4164" y="1480"/>
                  </a:lnTo>
                  <a:lnTo>
                    <a:pt x="4100" y="1602"/>
                  </a:lnTo>
                  <a:lnTo>
                    <a:pt x="4034" y="1722"/>
                  </a:lnTo>
                  <a:lnTo>
                    <a:pt x="3964" y="1836"/>
                  </a:lnTo>
                  <a:lnTo>
                    <a:pt x="3894" y="1948"/>
                  </a:lnTo>
                  <a:lnTo>
                    <a:pt x="3820" y="2056"/>
                  </a:lnTo>
                  <a:lnTo>
                    <a:pt x="3744" y="2158"/>
                  </a:lnTo>
                  <a:lnTo>
                    <a:pt x="3668" y="2258"/>
                  </a:lnTo>
                  <a:lnTo>
                    <a:pt x="3590" y="2354"/>
                  </a:lnTo>
                  <a:lnTo>
                    <a:pt x="3510" y="2446"/>
                  </a:lnTo>
                  <a:lnTo>
                    <a:pt x="3428" y="2534"/>
                  </a:lnTo>
                  <a:lnTo>
                    <a:pt x="3344" y="2618"/>
                  </a:lnTo>
                  <a:lnTo>
                    <a:pt x="3260" y="2700"/>
                  </a:lnTo>
                  <a:lnTo>
                    <a:pt x="3176" y="2778"/>
                  </a:lnTo>
                  <a:lnTo>
                    <a:pt x="3090" y="2852"/>
                  </a:lnTo>
                  <a:lnTo>
                    <a:pt x="3002" y="2924"/>
                  </a:lnTo>
                  <a:lnTo>
                    <a:pt x="2914" y="2992"/>
                  </a:lnTo>
                  <a:lnTo>
                    <a:pt x="2826" y="3058"/>
                  </a:lnTo>
                  <a:lnTo>
                    <a:pt x="2738" y="3120"/>
                  </a:lnTo>
                  <a:lnTo>
                    <a:pt x="2648" y="3178"/>
                  </a:lnTo>
                  <a:lnTo>
                    <a:pt x="2558" y="3236"/>
                  </a:lnTo>
                  <a:lnTo>
                    <a:pt x="2468" y="3288"/>
                  </a:lnTo>
                  <a:lnTo>
                    <a:pt x="2378" y="3340"/>
                  </a:lnTo>
                  <a:lnTo>
                    <a:pt x="2288" y="3388"/>
                  </a:lnTo>
                  <a:lnTo>
                    <a:pt x="2198" y="3432"/>
                  </a:lnTo>
                  <a:lnTo>
                    <a:pt x="2108" y="3476"/>
                  </a:lnTo>
                  <a:lnTo>
                    <a:pt x="2020" y="3516"/>
                  </a:lnTo>
                  <a:lnTo>
                    <a:pt x="1930" y="3554"/>
                  </a:lnTo>
                  <a:lnTo>
                    <a:pt x="1842" y="3590"/>
                  </a:lnTo>
                  <a:lnTo>
                    <a:pt x="1756" y="3624"/>
                  </a:lnTo>
                  <a:lnTo>
                    <a:pt x="1668" y="3656"/>
                  </a:lnTo>
                  <a:lnTo>
                    <a:pt x="1582" y="3684"/>
                  </a:lnTo>
                  <a:lnTo>
                    <a:pt x="1498" y="3712"/>
                  </a:lnTo>
                  <a:lnTo>
                    <a:pt x="1414" y="3738"/>
                  </a:lnTo>
                  <a:lnTo>
                    <a:pt x="1332" y="3760"/>
                  </a:lnTo>
                  <a:lnTo>
                    <a:pt x="1252" y="3782"/>
                  </a:lnTo>
                  <a:lnTo>
                    <a:pt x="1172" y="3802"/>
                  </a:lnTo>
                  <a:lnTo>
                    <a:pt x="1094" y="3820"/>
                  </a:lnTo>
                  <a:lnTo>
                    <a:pt x="1018" y="3838"/>
                  </a:lnTo>
                  <a:lnTo>
                    <a:pt x="872" y="3866"/>
                  </a:lnTo>
                  <a:lnTo>
                    <a:pt x="734" y="3890"/>
                  </a:lnTo>
                  <a:lnTo>
                    <a:pt x="604" y="3908"/>
                  </a:lnTo>
                  <a:lnTo>
                    <a:pt x="486" y="3922"/>
                  </a:lnTo>
                  <a:lnTo>
                    <a:pt x="378" y="3932"/>
                  </a:lnTo>
                  <a:lnTo>
                    <a:pt x="280" y="3940"/>
                  </a:lnTo>
                  <a:lnTo>
                    <a:pt x="196" y="3944"/>
                  </a:lnTo>
                  <a:lnTo>
                    <a:pt x="126" y="3946"/>
                  </a:lnTo>
                  <a:lnTo>
                    <a:pt x="4656" y="3940"/>
                  </a:lnTo>
                  <a:lnTo>
                    <a:pt x="4656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5791200" y="2434284"/>
              <a:ext cx="3350686" cy="4436416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>
              <a:spLocks noEditPoints="1"/>
            </p:cNvSpPr>
            <p:nvPr/>
          </p:nvSpPr>
          <p:spPr>
            <a:xfrm>
              <a:off x="-4227" y="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>
              <a:spLocks noEditPoints="1"/>
            </p:cNvSpPr>
            <p:nvPr/>
          </p:nvSpPr>
          <p:spPr>
            <a:xfrm>
              <a:off x="-9526" y="1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527050" y="0"/>
              <a:ext cx="8089900" cy="68580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noFill/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자유형: 도형 12"/>
            <p:cNvSpPr>
              <a:spLocks noEditPoints="1"/>
            </p:cNvSpPr>
            <p:nvPr/>
          </p:nvSpPr>
          <p:spPr>
            <a:xfrm>
              <a:off x="6296025" y="12700"/>
              <a:ext cx="2847975" cy="6858000"/>
            </a:xfrm>
            <a:custGeom>
              <a:avLst/>
              <a:gdLst/>
              <a:ahLst/>
              <a:cxnLst>
                <a:cxn ang="0">
                  <a:pos x="0" y="4318"/>
                </a:cxn>
                <a:cxn ang="0">
                  <a:pos x="21" y="4320"/>
                </a:cxn>
                <a:cxn ang="0">
                  <a:pos x="49" y="4318"/>
                </a:cxn>
                <a:cxn ang="0">
                  <a:pos x="1794" y="0"/>
                </a:cxn>
                <a:cxn ang="0">
                  <a:pos x="1766" y="365"/>
                </a:cxn>
                <a:cxn ang="0">
                  <a:pos x="1733" y="710"/>
                </a:cxn>
                <a:cxn ang="0">
                  <a:pos x="1694" y="1031"/>
                </a:cxn>
                <a:cxn ang="0">
                  <a:pos x="1651" y="1335"/>
                </a:cxn>
                <a:cxn ang="0">
                  <a:pos x="1605" y="1618"/>
                </a:cxn>
                <a:cxn ang="0">
                  <a:pos x="1554" y="1884"/>
                </a:cxn>
                <a:cxn ang="0">
                  <a:pos x="1500" y="2132"/>
                </a:cxn>
                <a:cxn ang="0">
                  <a:pos x="1443" y="2361"/>
                </a:cxn>
                <a:cxn ang="0">
                  <a:pos x="1383" y="2574"/>
                </a:cxn>
                <a:cxn ang="0">
                  <a:pos x="1320" y="2772"/>
                </a:cxn>
                <a:cxn ang="0">
                  <a:pos x="1257" y="2953"/>
                </a:cxn>
                <a:cxn ang="0">
                  <a:pos x="1191" y="3121"/>
                </a:cxn>
                <a:cxn ang="0">
                  <a:pos x="1123" y="3275"/>
                </a:cxn>
                <a:cxn ang="0">
                  <a:pos x="1054" y="3413"/>
                </a:cxn>
                <a:cxn ang="0">
                  <a:pos x="986" y="3541"/>
                </a:cxn>
                <a:cxn ang="0">
                  <a:pos x="916" y="3654"/>
                </a:cxn>
                <a:cxn ang="0">
                  <a:pos x="846" y="3757"/>
                </a:cxn>
                <a:cxn ang="0">
                  <a:pos x="778" y="3848"/>
                </a:cxn>
                <a:cxn ang="0">
                  <a:pos x="710" y="3929"/>
                </a:cxn>
                <a:cxn ang="0">
                  <a:pos x="643" y="4000"/>
                </a:cxn>
                <a:cxn ang="0">
                  <a:pos x="577" y="4061"/>
                </a:cxn>
                <a:cxn ang="0">
                  <a:pos x="514" y="4116"/>
                </a:cxn>
                <a:cxn ang="0">
                  <a:pos x="451" y="4161"/>
                </a:cxn>
                <a:cxn ang="0">
                  <a:pos x="392" y="4199"/>
                </a:cxn>
                <a:cxn ang="0">
                  <a:pos x="283" y="4257"/>
                </a:cxn>
                <a:cxn ang="0">
                  <a:pos x="187" y="4292"/>
                </a:cxn>
                <a:cxn ang="0">
                  <a:pos x="108" y="4311"/>
                </a:cxn>
                <a:cxn ang="0">
                  <a:pos x="49" y="4318"/>
                </a:cxn>
                <a:cxn ang="0">
                  <a:pos x="1794" y="0"/>
                </a:cxn>
              </a:cxnLst>
              <a:rect l="0" t="0" r="r" b="b"/>
              <a:pathLst>
                <a:path w="1794" h="4320">
                  <a:moveTo>
                    <a:pt x="49" y="4318"/>
                  </a:moveTo>
                  <a:lnTo>
                    <a:pt x="0" y="4318"/>
                  </a:lnTo>
                  <a:lnTo>
                    <a:pt x="0" y="4318"/>
                  </a:lnTo>
                  <a:lnTo>
                    <a:pt x="21" y="4320"/>
                  </a:lnTo>
                  <a:lnTo>
                    <a:pt x="21" y="4320"/>
                  </a:lnTo>
                  <a:lnTo>
                    <a:pt x="49" y="4318"/>
                  </a:lnTo>
                  <a:moveTo>
                    <a:pt x="1794" y="0"/>
                  </a:moveTo>
                  <a:lnTo>
                    <a:pt x="1794" y="0"/>
                  </a:lnTo>
                  <a:lnTo>
                    <a:pt x="1780" y="185"/>
                  </a:lnTo>
                  <a:lnTo>
                    <a:pt x="1766" y="365"/>
                  </a:lnTo>
                  <a:lnTo>
                    <a:pt x="1750" y="540"/>
                  </a:lnTo>
                  <a:lnTo>
                    <a:pt x="1733" y="710"/>
                  </a:lnTo>
                  <a:lnTo>
                    <a:pt x="1714" y="872"/>
                  </a:lnTo>
                  <a:lnTo>
                    <a:pt x="1694" y="1031"/>
                  </a:lnTo>
                  <a:lnTo>
                    <a:pt x="1673" y="1185"/>
                  </a:lnTo>
                  <a:lnTo>
                    <a:pt x="1651" y="1335"/>
                  </a:lnTo>
                  <a:lnTo>
                    <a:pt x="1628" y="1478"/>
                  </a:lnTo>
                  <a:lnTo>
                    <a:pt x="1605" y="1618"/>
                  </a:lnTo>
                  <a:lnTo>
                    <a:pt x="1579" y="1755"/>
                  </a:lnTo>
                  <a:lnTo>
                    <a:pt x="1554" y="1884"/>
                  </a:lnTo>
                  <a:lnTo>
                    <a:pt x="1528" y="2010"/>
                  </a:lnTo>
                  <a:lnTo>
                    <a:pt x="1500" y="2132"/>
                  </a:lnTo>
                  <a:lnTo>
                    <a:pt x="1472" y="2249"/>
                  </a:lnTo>
                  <a:lnTo>
                    <a:pt x="1443" y="2361"/>
                  </a:lnTo>
                  <a:lnTo>
                    <a:pt x="1413" y="2471"/>
                  </a:lnTo>
                  <a:lnTo>
                    <a:pt x="1383" y="2574"/>
                  </a:lnTo>
                  <a:lnTo>
                    <a:pt x="1352" y="2676"/>
                  </a:lnTo>
                  <a:lnTo>
                    <a:pt x="1320" y="2772"/>
                  </a:lnTo>
                  <a:lnTo>
                    <a:pt x="1289" y="2866"/>
                  </a:lnTo>
                  <a:lnTo>
                    <a:pt x="1257" y="2953"/>
                  </a:lnTo>
                  <a:lnTo>
                    <a:pt x="1224" y="3039"/>
                  </a:lnTo>
                  <a:lnTo>
                    <a:pt x="1191" y="3121"/>
                  </a:lnTo>
                  <a:lnTo>
                    <a:pt x="1158" y="3200"/>
                  </a:lnTo>
                  <a:lnTo>
                    <a:pt x="1123" y="3275"/>
                  </a:lnTo>
                  <a:lnTo>
                    <a:pt x="1089" y="3345"/>
                  </a:lnTo>
                  <a:lnTo>
                    <a:pt x="1054" y="3413"/>
                  </a:lnTo>
                  <a:lnTo>
                    <a:pt x="1021" y="3478"/>
                  </a:lnTo>
                  <a:lnTo>
                    <a:pt x="986" y="3541"/>
                  </a:lnTo>
                  <a:lnTo>
                    <a:pt x="951" y="3598"/>
                  </a:lnTo>
                  <a:lnTo>
                    <a:pt x="916" y="3654"/>
                  </a:lnTo>
                  <a:lnTo>
                    <a:pt x="881" y="3707"/>
                  </a:lnTo>
                  <a:lnTo>
                    <a:pt x="846" y="3757"/>
                  </a:lnTo>
                  <a:lnTo>
                    <a:pt x="813" y="3803"/>
                  </a:lnTo>
                  <a:lnTo>
                    <a:pt x="778" y="3848"/>
                  </a:lnTo>
                  <a:lnTo>
                    <a:pt x="745" y="3890"/>
                  </a:lnTo>
                  <a:lnTo>
                    <a:pt x="710" y="3929"/>
                  </a:lnTo>
                  <a:lnTo>
                    <a:pt x="677" y="3965"/>
                  </a:lnTo>
                  <a:lnTo>
                    <a:pt x="643" y="4000"/>
                  </a:lnTo>
                  <a:lnTo>
                    <a:pt x="610" y="4032"/>
                  </a:lnTo>
                  <a:lnTo>
                    <a:pt x="577" y="4061"/>
                  </a:lnTo>
                  <a:lnTo>
                    <a:pt x="546" y="4089"/>
                  </a:lnTo>
                  <a:lnTo>
                    <a:pt x="514" y="4116"/>
                  </a:lnTo>
                  <a:lnTo>
                    <a:pt x="483" y="4140"/>
                  </a:lnTo>
                  <a:lnTo>
                    <a:pt x="451" y="4161"/>
                  </a:lnTo>
                  <a:lnTo>
                    <a:pt x="421" y="4180"/>
                  </a:lnTo>
                  <a:lnTo>
                    <a:pt x="392" y="4199"/>
                  </a:lnTo>
                  <a:lnTo>
                    <a:pt x="336" y="4231"/>
                  </a:lnTo>
                  <a:lnTo>
                    <a:pt x="283" y="4257"/>
                  </a:lnTo>
                  <a:lnTo>
                    <a:pt x="233" y="4276"/>
                  </a:lnTo>
                  <a:lnTo>
                    <a:pt x="187" y="4292"/>
                  </a:lnTo>
                  <a:lnTo>
                    <a:pt x="145" y="4303"/>
                  </a:lnTo>
                  <a:lnTo>
                    <a:pt x="108" y="4311"/>
                  </a:lnTo>
                  <a:lnTo>
                    <a:pt x="77" y="4317"/>
                  </a:lnTo>
                  <a:lnTo>
                    <a:pt x="49" y="4318"/>
                  </a:lnTo>
                  <a:lnTo>
                    <a:pt x="1794" y="4313"/>
                  </a:lnTo>
                  <a:lnTo>
                    <a:pt x="1794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4" name="자유형: 도형 13"/>
            <p:cNvSpPr>
              <a:spLocks noEditPoints="1"/>
            </p:cNvSpPr>
            <p:nvPr/>
          </p:nvSpPr>
          <p:spPr>
            <a:xfrm>
              <a:off x="-21772" y="1524000"/>
              <a:ext cx="3255818" cy="5334000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17" y="4311"/>
                </a:cxn>
                <a:cxn ang="0">
                  <a:pos x="2256" y="4320"/>
                </a:cxn>
                <a:cxn ang="0">
                  <a:pos x="2256" y="4320"/>
                </a:cxn>
                <a:cxn ang="0">
                  <a:pos x="2235" y="4312"/>
                </a:cxn>
                <a:cxn ang="0">
                  <a:pos x="2209" y="4303"/>
                </a:cxn>
                <a:cxn ang="0">
                  <a:pos x="2173" y="4290"/>
                </a:cxn>
                <a:cxn ang="0">
                  <a:pos x="2130" y="4271"/>
                </a:cxn>
                <a:cxn ang="0">
                  <a:pos x="2077" y="4246"/>
                </a:cxn>
                <a:cxn ang="0">
                  <a:pos x="2017" y="4216"/>
                </a:cxn>
                <a:cxn ang="0">
                  <a:pos x="1951" y="4181"/>
                </a:cxn>
                <a:cxn ang="0">
                  <a:pos x="1879" y="4137"/>
                </a:cxn>
                <a:cxn ang="0">
                  <a:pos x="1800" y="4084"/>
                </a:cxn>
                <a:cxn ang="0">
                  <a:pos x="1717" y="4026"/>
                </a:cxn>
                <a:cxn ang="0">
                  <a:pos x="1676" y="3994"/>
                </a:cxn>
                <a:cxn ang="0">
                  <a:pos x="1630" y="3960"/>
                </a:cxn>
                <a:cxn ang="0">
                  <a:pos x="1585" y="3922"/>
                </a:cxn>
                <a:cxn ang="0">
                  <a:pos x="1540" y="3883"/>
                </a:cxn>
                <a:cxn ang="0">
                  <a:pos x="1495" y="3841"/>
                </a:cxn>
                <a:cxn ang="0">
                  <a:pos x="1447" y="3798"/>
                </a:cxn>
                <a:cxn ang="0">
                  <a:pos x="1398" y="3751"/>
                </a:cxn>
                <a:cxn ang="0">
                  <a:pos x="1351" y="3702"/>
                </a:cxn>
                <a:cxn ang="0">
                  <a:pos x="1302" y="3651"/>
                </a:cxn>
                <a:cxn ang="0">
                  <a:pos x="1253" y="3596"/>
                </a:cxn>
                <a:cxn ang="0">
                  <a:pos x="1204" y="3540"/>
                </a:cxn>
                <a:cxn ang="0">
                  <a:pos x="1155" y="3479"/>
                </a:cxn>
                <a:cxn ang="0">
                  <a:pos x="1106" y="3417"/>
                </a:cxn>
                <a:cxn ang="0">
                  <a:pos x="1057" y="3353"/>
                </a:cxn>
                <a:cxn ang="0">
                  <a:pos x="1008" y="3283"/>
                </a:cxn>
                <a:cxn ang="0">
                  <a:pos x="959" y="3214"/>
                </a:cxn>
                <a:cxn ang="0">
                  <a:pos x="910" y="3138"/>
                </a:cxn>
                <a:cxn ang="0">
                  <a:pos x="861" y="3061"/>
                </a:cxn>
                <a:cxn ang="0">
                  <a:pos x="814" y="2980"/>
                </a:cxn>
                <a:cxn ang="0">
                  <a:pos x="765" y="2897"/>
                </a:cxn>
                <a:cxn ang="0">
                  <a:pos x="720" y="2808"/>
                </a:cxn>
                <a:cxn ang="0">
                  <a:pos x="673" y="2718"/>
                </a:cxn>
                <a:cxn ang="0">
                  <a:pos x="628" y="2624"/>
                </a:cxn>
                <a:cxn ang="0">
                  <a:pos x="582" y="2528"/>
                </a:cxn>
                <a:cxn ang="0">
                  <a:pos x="539" y="2426"/>
                </a:cxn>
                <a:cxn ang="0">
                  <a:pos x="496" y="2322"/>
                </a:cxn>
                <a:cxn ang="0">
                  <a:pos x="454" y="2213"/>
                </a:cxn>
                <a:cxn ang="0">
                  <a:pos x="413" y="2102"/>
                </a:cxn>
                <a:cxn ang="0">
                  <a:pos x="373" y="1985"/>
                </a:cxn>
                <a:cxn ang="0">
                  <a:pos x="335" y="1866"/>
                </a:cxn>
                <a:cxn ang="0">
                  <a:pos x="298" y="1742"/>
                </a:cxn>
                <a:cxn ang="0">
                  <a:pos x="264" y="1613"/>
                </a:cxn>
                <a:cxn ang="0">
                  <a:pos x="230" y="1483"/>
                </a:cxn>
                <a:cxn ang="0">
                  <a:pos x="196" y="1348"/>
                </a:cxn>
                <a:cxn ang="0">
                  <a:pos x="166" y="1206"/>
                </a:cxn>
                <a:cxn ang="0">
                  <a:pos x="138" y="1063"/>
                </a:cxn>
                <a:cxn ang="0">
                  <a:pos x="111" y="914"/>
                </a:cxn>
                <a:cxn ang="0">
                  <a:pos x="85" y="761"/>
                </a:cxn>
                <a:cxn ang="0">
                  <a:pos x="62" y="605"/>
                </a:cxn>
                <a:cxn ang="0">
                  <a:pos x="41" y="443"/>
                </a:cxn>
                <a:cxn ang="0">
                  <a:pos x="23" y="277"/>
                </a:cxn>
                <a:cxn ang="0">
                  <a:pos x="8" y="106"/>
                </a:cxn>
                <a:cxn ang="0">
                  <a:pos x="6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8" y="106"/>
                </a:cxn>
                <a:cxn ang="0">
                  <a:pos x="6" y="0"/>
                </a:cxn>
              </a:cxnLst>
              <a:rect l="0" t="0" r="r" b="b"/>
              <a:pathLst>
                <a:path w="2256" h="4320">
                  <a:moveTo>
                    <a:pt x="8" y="106"/>
                  </a:moveTo>
                  <a:lnTo>
                    <a:pt x="17" y="4311"/>
                  </a:lnTo>
                  <a:lnTo>
                    <a:pt x="2256" y="4320"/>
                  </a:lnTo>
                  <a:lnTo>
                    <a:pt x="2256" y="4320"/>
                  </a:lnTo>
                  <a:lnTo>
                    <a:pt x="2235" y="4312"/>
                  </a:lnTo>
                  <a:lnTo>
                    <a:pt x="2209" y="4303"/>
                  </a:lnTo>
                  <a:lnTo>
                    <a:pt x="2173" y="4290"/>
                  </a:lnTo>
                  <a:lnTo>
                    <a:pt x="2130" y="4271"/>
                  </a:lnTo>
                  <a:lnTo>
                    <a:pt x="2077" y="4246"/>
                  </a:lnTo>
                  <a:lnTo>
                    <a:pt x="2017" y="4216"/>
                  </a:lnTo>
                  <a:lnTo>
                    <a:pt x="1951" y="4181"/>
                  </a:lnTo>
                  <a:lnTo>
                    <a:pt x="1879" y="4137"/>
                  </a:lnTo>
                  <a:lnTo>
                    <a:pt x="1800" y="4084"/>
                  </a:lnTo>
                  <a:lnTo>
                    <a:pt x="1717" y="4026"/>
                  </a:lnTo>
                  <a:lnTo>
                    <a:pt x="1676" y="3994"/>
                  </a:lnTo>
                  <a:lnTo>
                    <a:pt x="1630" y="3960"/>
                  </a:lnTo>
                  <a:lnTo>
                    <a:pt x="1585" y="3922"/>
                  </a:lnTo>
                  <a:lnTo>
                    <a:pt x="1540" y="3883"/>
                  </a:lnTo>
                  <a:lnTo>
                    <a:pt x="1495" y="3841"/>
                  </a:lnTo>
                  <a:lnTo>
                    <a:pt x="1447" y="3798"/>
                  </a:lnTo>
                  <a:lnTo>
                    <a:pt x="1398" y="3751"/>
                  </a:lnTo>
                  <a:lnTo>
                    <a:pt x="1351" y="3702"/>
                  </a:lnTo>
                  <a:lnTo>
                    <a:pt x="1302" y="3651"/>
                  </a:lnTo>
                  <a:lnTo>
                    <a:pt x="1253" y="3596"/>
                  </a:lnTo>
                  <a:lnTo>
                    <a:pt x="1204" y="3540"/>
                  </a:lnTo>
                  <a:lnTo>
                    <a:pt x="1155" y="3479"/>
                  </a:lnTo>
                  <a:lnTo>
                    <a:pt x="1106" y="3417"/>
                  </a:lnTo>
                  <a:lnTo>
                    <a:pt x="1057" y="3353"/>
                  </a:lnTo>
                  <a:lnTo>
                    <a:pt x="1008" y="3283"/>
                  </a:lnTo>
                  <a:lnTo>
                    <a:pt x="959" y="3214"/>
                  </a:lnTo>
                  <a:lnTo>
                    <a:pt x="910" y="3138"/>
                  </a:lnTo>
                  <a:lnTo>
                    <a:pt x="861" y="3061"/>
                  </a:lnTo>
                  <a:lnTo>
                    <a:pt x="814" y="2980"/>
                  </a:lnTo>
                  <a:lnTo>
                    <a:pt x="765" y="2897"/>
                  </a:lnTo>
                  <a:lnTo>
                    <a:pt x="720" y="2808"/>
                  </a:lnTo>
                  <a:lnTo>
                    <a:pt x="673" y="2718"/>
                  </a:lnTo>
                  <a:lnTo>
                    <a:pt x="628" y="2624"/>
                  </a:lnTo>
                  <a:lnTo>
                    <a:pt x="582" y="2528"/>
                  </a:lnTo>
                  <a:lnTo>
                    <a:pt x="539" y="2426"/>
                  </a:lnTo>
                  <a:lnTo>
                    <a:pt x="496" y="2322"/>
                  </a:lnTo>
                  <a:lnTo>
                    <a:pt x="454" y="2213"/>
                  </a:lnTo>
                  <a:lnTo>
                    <a:pt x="413" y="2102"/>
                  </a:lnTo>
                  <a:lnTo>
                    <a:pt x="373" y="1985"/>
                  </a:lnTo>
                  <a:lnTo>
                    <a:pt x="335" y="1866"/>
                  </a:lnTo>
                  <a:lnTo>
                    <a:pt x="298" y="1742"/>
                  </a:lnTo>
                  <a:lnTo>
                    <a:pt x="264" y="1613"/>
                  </a:lnTo>
                  <a:lnTo>
                    <a:pt x="230" y="1483"/>
                  </a:lnTo>
                  <a:lnTo>
                    <a:pt x="196" y="1348"/>
                  </a:lnTo>
                  <a:lnTo>
                    <a:pt x="166" y="1206"/>
                  </a:lnTo>
                  <a:lnTo>
                    <a:pt x="138" y="1063"/>
                  </a:lnTo>
                  <a:lnTo>
                    <a:pt x="111" y="914"/>
                  </a:lnTo>
                  <a:lnTo>
                    <a:pt x="85" y="761"/>
                  </a:lnTo>
                  <a:lnTo>
                    <a:pt x="62" y="605"/>
                  </a:lnTo>
                  <a:lnTo>
                    <a:pt x="41" y="443"/>
                  </a:lnTo>
                  <a:lnTo>
                    <a:pt x="23" y="277"/>
                  </a:lnTo>
                  <a:lnTo>
                    <a:pt x="8" y="106"/>
                  </a:lnTo>
                  <a:moveTo>
                    <a:pt x="6" y="0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8" y="106"/>
                  </a:lnTo>
                  <a:lnTo>
                    <a:pt x="6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5" name="자유형: 도형 14"/>
            <p:cNvSpPr>
              <a:spLocks noEditPoints="1"/>
            </p:cNvSpPr>
            <p:nvPr/>
          </p:nvSpPr>
          <p:spPr>
            <a:xfrm>
              <a:off x="-9525" y="3276600"/>
              <a:ext cx="5927725" cy="3667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5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799" y="1789938"/>
            <a:ext cx="7772399" cy="718279"/>
          </a:xfrm>
        </p:spPr>
        <p:txBody>
          <a:bodyPr/>
          <a:lstStyle>
            <a:lvl1pPr algn="ctr">
              <a:defRPr sz="48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599" y="2518171"/>
            <a:ext cx="6400799" cy="428628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68296F2-757A-4AD3-AE92-44DBDC3C59EF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505199" y="-38100"/>
            <a:ext cx="5651500" cy="5181600"/>
            <a:chOff x="3505200" y="-50800"/>
            <a:chExt cx="5651500" cy="6908800"/>
          </a:xfrm>
        </p:grpSpPr>
        <p:sp>
          <p:nvSpPr>
            <p:cNvPr id="7" name="자유형: 도형 6"/>
            <p:cNvSpPr/>
            <p:nvPr/>
          </p:nvSpPr>
          <p:spPr>
            <a:xfrm>
              <a:off x="3505200" y="-12700"/>
              <a:ext cx="5651500" cy="68707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: 도형 7"/>
            <p:cNvSpPr/>
            <p:nvPr/>
          </p:nvSpPr>
          <p:spPr>
            <a:xfrm>
              <a:off x="4704306" y="-50800"/>
              <a:ext cx="4439790" cy="6908800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6293129" y="-12700"/>
              <a:ext cx="2863571" cy="6870700"/>
            </a:xfrm>
            <a:custGeom>
              <a:avLst/>
              <a:gdLst/>
              <a:ahLst/>
              <a:cxnLst>
                <a:cxn ang="0">
                  <a:pos x="1687" y="0"/>
                </a:cxn>
                <a:cxn ang="0">
                  <a:pos x="1687" y="0"/>
                </a:cxn>
                <a:cxn ang="0">
                  <a:pos x="1685" y="36"/>
                </a:cxn>
                <a:cxn ang="0">
                  <a:pos x="1679" y="141"/>
                </a:cxn>
                <a:cxn ang="0">
                  <a:pos x="1666" y="306"/>
                </a:cxn>
                <a:cxn ang="0">
                  <a:pos x="1657" y="410"/>
                </a:cxn>
                <a:cxn ang="0">
                  <a:pos x="1644" y="523"/>
                </a:cxn>
                <a:cxn ang="0">
                  <a:pos x="1631" y="649"/>
                </a:cxn>
                <a:cxn ang="0">
                  <a:pos x="1613" y="786"/>
                </a:cxn>
                <a:cxn ang="0">
                  <a:pos x="1593" y="930"/>
                </a:cxn>
                <a:cxn ang="0">
                  <a:pos x="1569" y="1083"/>
                </a:cxn>
                <a:cxn ang="0">
                  <a:pos x="1541" y="1244"/>
                </a:cxn>
                <a:cxn ang="0">
                  <a:pos x="1511" y="1411"/>
                </a:cxn>
                <a:cxn ang="0">
                  <a:pos x="1475" y="1582"/>
                </a:cxn>
                <a:cxn ang="0">
                  <a:pos x="1455" y="1669"/>
                </a:cxn>
                <a:cxn ang="0">
                  <a:pos x="1435" y="1757"/>
                </a:cxn>
                <a:cxn ang="0">
                  <a:pos x="1414" y="1846"/>
                </a:cxn>
                <a:cxn ang="0">
                  <a:pos x="1391" y="1936"/>
                </a:cxn>
                <a:cxn ang="0">
                  <a:pos x="1367" y="2027"/>
                </a:cxn>
                <a:cxn ang="0">
                  <a:pos x="1341" y="2116"/>
                </a:cxn>
                <a:cxn ang="0">
                  <a:pos x="1315" y="2207"/>
                </a:cxn>
                <a:cxn ang="0">
                  <a:pos x="1286" y="2300"/>
                </a:cxn>
                <a:cxn ang="0">
                  <a:pos x="1258" y="2391"/>
                </a:cxn>
                <a:cxn ang="0">
                  <a:pos x="1227" y="2482"/>
                </a:cxn>
                <a:cxn ang="0">
                  <a:pos x="1195" y="2573"/>
                </a:cxn>
                <a:cxn ang="0">
                  <a:pos x="1162" y="2662"/>
                </a:cxn>
                <a:cxn ang="0">
                  <a:pos x="1127" y="2753"/>
                </a:cxn>
                <a:cxn ang="0">
                  <a:pos x="1091" y="2843"/>
                </a:cxn>
                <a:cxn ang="0">
                  <a:pos x="1053" y="2931"/>
                </a:cxn>
                <a:cxn ang="0">
                  <a:pos x="1013" y="3019"/>
                </a:cxn>
                <a:cxn ang="0">
                  <a:pos x="972" y="3107"/>
                </a:cxn>
                <a:cxn ang="0">
                  <a:pos x="928" y="3191"/>
                </a:cxn>
                <a:cxn ang="0">
                  <a:pos x="884" y="3276"/>
                </a:cxn>
                <a:cxn ang="0">
                  <a:pos x="839" y="3360"/>
                </a:cxn>
                <a:cxn ang="0">
                  <a:pos x="790" y="3442"/>
                </a:cxn>
                <a:cxn ang="0">
                  <a:pos x="742" y="3522"/>
                </a:cxn>
                <a:cxn ang="0">
                  <a:pos x="690" y="3601"/>
                </a:cxn>
                <a:cxn ang="0">
                  <a:pos x="637" y="3678"/>
                </a:cxn>
                <a:cxn ang="0">
                  <a:pos x="583" y="3753"/>
                </a:cxn>
                <a:cxn ang="0">
                  <a:pos x="525" y="3826"/>
                </a:cxn>
                <a:cxn ang="0">
                  <a:pos x="467" y="3897"/>
                </a:cxn>
                <a:cxn ang="0">
                  <a:pos x="407" y="3965"/>
                </a:cxn>
                <a:cxn ang="0">
                  <a:pos x="343" y="4030"/>
                </a:cxn>
                <a:cxn ang="0">
                  <a:pos x="279" y="4094"/>
                </a:cxn>
                <a:cxn ang="0">
                  <a:pos x="212" y="4155"/>
                </a:cxn>
                <a:cxn ang="0">
                  <a:pos x="144" y="4212"/>
                </a:cxn>
                <a:cxn ang="0">
                  <a:pos x="108" y="4241"/>
                </a:cxn>
                <a:cxn ang="0">
                  <a:pos x="73" y="4268"/>
                </a:cxn>
                <a:cxn ang="0">
                  <a:pos x="36" y="4294"/>
                </a:cxn>
                <a:cxn ang="0">
                  <a:pos x="0" y="4320"/>
                </a:cxn>
                <a:cxn ang="0">
                  <a:pos x="2136" y="4320"/>
                </a:cxn>
                <a:cxn ang="0">
                  <a:pos x="2130" y="6"/>
                </a:cxn>
                <a:cxn ang="0">
                  <a:pos x="1687" y="0"/>
                </a:cxn>
              </a:cxnLst>
              <a:rect l="0" t="0" r="r" b="b"/>
              <a:pathLst>
                <a:path w="2136" h="4320">
                  <a:moveTo>
                    <a:pt x="1687" y="0"/>
                  </a:moveTo>
                  <a:lnTo>
                    <a:pt x="1687" y="0"/>
                  </a:lnTo>
                  <a:lnTo>
                    <a:pt x="1685" y="36"/>
                  </a:lnTo>
                  <a:lnTo>
                    <a:pt x="1679" y="141"/>
                  </a:lnTo>
                  <a:lnTo>
                    <a:pt x="1666" y="306"/>
                  </a:lnTo>
                  <a:lnTo>
                    <a:pt x="1657" y="410"/>
                  </a:lnTo>
                  <a:lnTo>
                    <a:pt x="1644" y="523"/>
                  </a:lnTo>
                  <a:lnTo>
                    <a:pt x="1631" y="649"/>
                  </a:lnTo>
                  <a:lnTo>
                    <a:pt x="1613" y="786"/>
                  </a:lnTo>
                  <a:lnTo>
                    <a:pt x="1593" y="930"/>
                  </a:lnTo>
                  <a:lnTo>
                    <a:pt x="1569" y="1083"/>
                  </a:lnTo>
                  <a:lnTo>
                    <a:pt x="1541" y="1244"/>
                  </a:lnTo>
                  <a:lnTo>
                    <a:pt x="1511" y="1411"/>
                  </a:lnTo>
                  <a:lnTo>
                    <a:pt x="1475" y="1582"/>
                  </a:lnTo>
                  <a:lnTo>
                    <a:pt x="1455" y="1669"/>
                  </a:lnTo>
                  <a:lnTo>
                    <a:pt x="1435" y="1757"/>
                  </a:lnTo>
                  <a:lnTo>
                    <a:pt x="1414" y="1846"/>
                  </a:lnTo>
                  <a:lnTo>
                    <a:pt x="1391" y="1936"/>
                  </a:lnTo>
                  <a:lnTo>
                    <a:pt x="1367" y="2027"/>
                  </a:lnTo>
                  <a:lnTo>
                    <a:pt x="1341" y="2116"/>
                  </a:lnTo>
                  <a:lnTo>
                    <a:pt x="1315" y="2207"/>
                  </a:lnTo>
                  <a:lnTo>
                    <a:pt x="1286" y="2300"/>
                  </a:lnTo>
                  <a:lnTo>
                    <a:pt x="1258" y="2391"/>
                  </a:lnTo>
                  <a:lnTo>
                    <a:pt x="1227" y="2482"/>
                  </a:lnTo>
                  <a:lnTo>
                    <a:pt x="1195" y="2573"/>
                  </a:lnTo>
                  <a:lnTo>
                    <a:pt x="1162" y="2662"/>
                  </a:lnTo>
                  <a:lnTo>
                    <a:pt x="1127" y="2753"/>
                  </a:lnTo>
                  <a:lnTo>
                    <a:pt x="1091" y="2843"/>
                  </a:lnTo>
                  <a:lnTo>
                    <a:pt x="1053" y="2931"/>
                  </a:lnTo>
                  <a:lnTo>
                    <a:pt x="1013" y="3019"/>
                  </a:lnTo>
                  <a:lnTo>
                    <a:pt x="972" y="3107"/>
                  </a:lnTo>
                  <a:lnTo>
                    <a:pt x="928" y="3191"/>
                  </a:lnTo>
                  <a:lnTo>
                    <a:pt x="884" y="3276"/>
                  </a:lnTo>
                  <a:lnTo>
                    <a:pt x="839" y="3360"/>
                  </a:lnTo>
                  <a:lnTo>
                    <a:pt x="790" y="3442"/>
                  </a:lnTo>
                  <a:lnTo>
                    <a:pt x="742" y="3522"/>
                  </a:lnTo>
                  <a:lnTo>
                    <a:pt x="690" y="3601"/>
                  </a:lnTo>
                  <a:lnTo>
                    <a:pt x="637" y="3678"/>
                  </a:lnTo>
                  <a:lnTo>
                    <a:pt x="583" y="3753"/>
                  </a:lnTo>
                  <a:lnTo>
                    <a:pt x="525" y="3826"/>
                  </a:lnTo>
                  <a:lnTo>
                    <a:pt x="467" y="3897"/>
                  </a:lnTo>
                  <a:lnTo>
                    <a:pt x="407" y="3965"/>
                  </a:lnTo>
                  <a:lnTo>
                    <a:pt x="343" y="4030"/>
                  </a:lnTo>
                  <a:lnTo>
                    <a:pt x="279" y="4094"/>
                  </a:lnTo>
                  <a:lnTo>
                    <a:pt x="212" y="4155"/>
                  </a:lnTo>
                  <a:lnTo>
                    <a:pt x="144" y="4212"/>
                  </a:lnTo>
                  <a:lnTo>
                    <a:pt x="108" y="4241"/>
                  </a:lnTo>
                  <a:lnTo>
                    <a:pt x="73" y="4268"/>
                  </a:lnTo>
                  <a:lnTo>
                    <a:pt x="36" y="4294"/>
                  </a:lnTo>
                  <a:lnTo>
                    <a:pt x="0" y="4320"/>
                  </a:lnTo>
                  <a:lnTo>
                    <a:pt x="2136" y="4320"/>
                  </a:lnTo>
                  <a:lnTo>
                    <a:pt x="2130" y="6"/>
                  </a:lnTo>
                  <a:lnTo>
                    <a:pt x="1687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7649" y="1768072"/>
            <a:ext cx="8648699" cy="1102518"/>
          </a:xfrm>
        </p:spPr>
        <p:txBody>
          <a:bodyPr/>
          <a:lstStyle>
            <a:lvl1pPr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199" y="4767262"/>
            <a:ext cx="2133599" cy="27384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C92D56D-4E18-4865-82CF-493E1E9C33CA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199" y="4767262"/>
            <a:ext cx="2895599" cy="27384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199" y="4767262"/>
            <a:ext cx="2133599" cy="2738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57289" y="375031"/>
            <a:ext cx="6786610" cy="85725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368175" y="1660922"/>
            <a:ext cx="4594225" cy="2421731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668EBC7F-88B6-4F73-AC78-9F7EEAFB6A58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29519" y="428610"/>
            <a:ext cx="1257278" cy="4166012"/>
          </a:xfrm>
        </p:spPr>
        <p:txBody>
          <a:bodyPr vert="eaVert"/>
          <a:lstStyle>
            <a:lvl1pPr algn="ctr"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428610"/>
            <a:ext cx="6758005" cy="4166012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3AF0ADBF-A3D2-40F4-BB69-08DB2B9EC611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_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>
                <a:latin typeface="HY헤드라인M"/>
                <a:ea typeface="HY헤드라인M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  <a:latin typeface="HY헤드라인M"/>
                <a:ea typeface="HY헤드라인M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29467"/>
            <a:ext cx="8229599" cy="692943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63025B51-A645-4327-94CB-234FE6665743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69AE71A8-65A3-45D4-9F37-88A5CF9250D9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6926" y="0"/>
            <a:ext cx="5092753" cy="5207793"/>
            <a:chOff x="-16927" y="0"/>
            <a:chExt cx="5092754" cy="6943724"/>
          </a:xfrm>
        </p:grpSpPr>
        <p:sp>
          <p:nvSpPr>
            <p:cNvPr id="8" name="자유형: 도형 7"/>
            <p:cNvSpPr>
              <a:spLocks noEditPoints="1"/>
            </p:cNvSpPr>
            <p:nvPr/>
          </p:nvSpPr>
          <p:spPr>
            <a:xfrm flipV="1">
              <a:off x="-16927" y="358140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2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>
              <a:spLocks noEditPoints="1"/>
            </p:cNvSpPr>
            <p:nvPr/>
          </p:nvSpPr>
          <p:spPr>
            <a:xfrm flipV="1">
              <a:off x="-9526" y="4492843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60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0" y="0"/>
              <a:ext cx="3286125" cy="6858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0" y="4320"/>
                </a:cxn>
                <a:cxn ang="0">
                  <a:pos x="2003" y="4306"/>
                </a:cxn>
                <a:cxn ang="0">
                  <a:pos x="1875" y="4277"/>
                </a:cxn>
                <a:cxn ang="0">
                  <a:pos x="1751" y="4241"/>
                </a:cxn>
                <a:cxn ang="0">
                  <a:pos x="1633" y="4203"/>
                </a:cxn>
                <a:cxn ang="0">
                  <a:pos x="1520" y="4161"/>
                </a:cxn>
                <a:cxn ang="0">
                  <a:pos x="1414" y="4113"/>
                </a:cxn>
                <a:cxn ang="0">
                  <a:pos x="1311" y="4061"/>
                </a:cxn>
                <a:cxn ang="0">
                  <a:pos x="1215" y="4008"/>
                </a:cxn>
                <a:cxn ang="0">
                  <a:pos x="1122" y="3950"/>
                </a:cxn>
                <a:cxn ang="0">
                  <a:pos x="1037" y="3888"/>
                </a:cxn>
                <a:cxn ang="0">
                  <a:pos x="954" y="3823"/>
                </a:cxn>
                <a:cxn ang="0">
                  <a:pos x="876" y="3754"/>
                </a:cxn>
                <a:cxn ang="0">
                  <a:pos x="804" y="3684"/>
                </a:cxn>
                <a:cxn ang="0">
                  <a:pos x="735" y="3610"/>
                </a:cxn>
                <a:cxn ang="0">
                  <a:pos x="670" y="3535"/>
                </a:cxn>
                <a:cxn ang="0">
                  <a:pos x="610" y="3456"/>
                </a:cxn>
                <a:cxn ang="0">
                  <a:pos x="555" y="3375"/>
                </a:cxn>
                <a:cxn ang="0">
                  <a:pos x="502" y="3293"/>
                </a:cxn>
                <a:cxn ang="0">
                  <a:pos x="454" y="3207"/>
                </a:cxn>
                <a:cxn ang="0">
                  <a:pos x="389" y="3077"/>
                </a:cxn>
                <a:cxn ang="0">
                  <a:pos x="314" y="2899"/>
                </a:cxn>
                <a:cxn ang="0">
                  <a:pos x="252" y="2715"/>
                </a:cxn>
                <a:cxn ang="0">
                  <a:pos x="202" y="2527"/>
                </a:cxn>
                <a:cxn ang="0">
                  <a:pos x="163" y="2338"/>
                </a:cxn>
                <a:cxn ang="0">
                  <a:pos x="135" y="2146"/>
                </a:cxn>
                <a:cxn ang="0">
                  <a:pos x="117" y="1956"/>
                </a:cxn>
                <a:cxn ang="0">
                  <a:pos x="105" y="1767"/>
                </a:cxn>
                <a:cxn ang="0">
                  <a:pos x="103" y="1582"/>
                </a:cxn>
                <a:cxn ang="0">
                  <a:pos x="106" y="1401"/>
                </a:cxn>
                <a:cxn ang="0">
                  <a:pos x="115" y="1224"/>
                </a:cxn>
                <a:cxn ang="0">
                  <a:pos x="129" y="1054"/>
                </a:cxn>
                <a:cxn ang="0">
                  <a:pos x="147" y="893"/>
                </a:cxn>
                <a:cxn ang="0">
                  <a:pos x="190" y="598"/>
                </a:cxn>
                <a:cxn ang="0">
                  <a:pos x="236" y="353"/>
                </a:cxn>
                <a:cxn ang="0">
                  <a:pos x="278" y="165"/>
                </a:cxn>
                <a:cxn ang="0">
                  <a:pos x="308" y="43"/>
                </a:cxn>
              </a:cxnLst>
              <a:rect l="0" t="0" r="r" b="b"/>
              <a:pathLst>
                <a:path w="2070" h="4320">
                  <a:moveTo>
                    <a:pt x="320" y="0"/>
                  </a:moveTo>
                  <a:lnTo>
                    <a:pt x="0" y="0"/>
                  </a:lnTo>
                  <a:lnTo>
                    <a:pt x="2" y="4320"/>
                  </a:lnTo>
                  <a:lnTo>
                    <a:pt x="2070" y="4320"/>
                  </a:lnTo>
                  <a:lnTo>
                    <a:pt x="2070" y="4320"/>
                  </a:lnTo>
                  <a:lnTo>
                    <a:pt x="2003" y="4306"/>
                  </a:lnTo>
                  <a:lnTo>
                    <a:pt x="1938" y="4293"/>
                  </a:lnTo>
                  <a:lnTo>
                    <a:pt x="1875" y="4277"/>
                  </a:lnTo>
                  <a:lnTo>
                    <a:pt x="1811" y="4260"/>
                  </a:lnTo>
                  <a:lnTo>
                    <a:pt x="1751" y="4241"/>
                  </a:lnTo>
                  <a:lnTo>
                    <a:pt x="1691" y="4222"/>
                  </a:lnTo>
                  <a:lnTo>
                    <a:pt x="1633" y="4203"/>
                  </a:lnTo>
                  <a:lnTo>
                    <a:pt x="1576" y="4181"/>
                  </a:lnTo>
                  <a:lnTo>
                    <a:pt x="1520" y="4161"/>
                  </a:lnTo>
                  <a:lnTo>
                    <a:pt x="1467" y="4137"/>
                  </a:lnTo>
                  <a:lnTo>
                    <a:pt x="1414" y="4113"/>
                  </a:lnTo>
                  <a:lnTo>
                    <a:pt x="1362" y="4089"/>
                  </a:lnTo>
                  <a:lnTo>
                    <a:pt x="1311" y="4061"/>
                  </a:lnTo>
                  <a:lnTo>
                    <a:pt x="1263" y="4035"/>
                  </a:lnTo>
                  <a:lnTo>
                    <a:pt x="1215" y="4008"/>
                  </a:lnTo>
                  <a:lnTo>
                    <a:pt x="1169" y="3979"/>
                  </a:lnTo>
                  <a:lnTo>
                    <a:pt x="1122" y="3950"/>
                  </a:lnTo>
                  <a:lnTo>
                    <a:pt x="1080" y="3919"/>
                  </a:lnTo>
                  <a:lnTo>
                    <a:pt x="1037" y="3888"/>
                  </a:lnTo>
                  <a:lnTo>
                    <a:pt x="994" y="3855"/>
                  </a:lnTo>
                  <a:lnTo>
                    <a:pt x="954" y="3823"/>
                  </a:lnTo>
                  <a:lnTo>
                    <a:pt x="915" y="3789"/>
                  </a:lnTo>
                  <a:lnTo>
                    <a:pt x="876" y="3754"/>
                  </a:lnTo>
                  <a:lnTo>
                    <a:pt x="840" y="3720"/>
                  </a:lnTo>
                  <a:lnTo>
                    <a:pt x="804" y="3684"/>
                  </a:lnTo>
                  <a:lnTo>
                    <a:pt x="769" y="3648"/>
                  </a:lnTo>
                  <a:lnTo>
                    <a:pt x="735" y="3610"/>
                  </a:lnTo>
                  <a:lnTo>
                    <a:pt x="703" y="3573"/>
                  </a:lnTo>
                  <a:lnTo>
                    <a:pt x="670" y="3535"/>
                  </a:lnTo>
                  <a:lnTo>
                    <a:pt x="641" y="3495"/>
                  </a:lnTo>
                  <a:lnTo>
                    <a:pt x="610" y="3456"/>
                  </a:lnTo>
                  <a:lnTo>
                    <a:pt x="583" y="3417"/>
                  </a:lnTo>
                  <a:lnTo>
                    <a:pt x="555" y="3375"/>
                  </a:lnTo>
                  <a:lnTo>
                    <a:pt x="528" y="3334"/>
                  </a:lnTo>
                  <a:lnTo>
                    <a:pt x="502" y="3293"/>
                  </a:lnTo>
                  <a:lnTo>
                    <a:pt x="478" y="3250"/>
                  </a:lnTo>
                  <a:lnTo>
                    <a:pt x="454" y="3207"/>
                  </a:lnTo>
                  <a:lnTo>
                    <a:pt x="432" y="3165"/>
                  </a:lnTo>
                  <a:lnTo>
                    <a:pt x="389" y="3077"/>
                  </a:lnTo>
                  <a:lnTo>
                    <a:pt x="350" y="2990"/>
                  </a:lnTo>
                  <a:lnTo>
                    <a:pt x="314" y="2899"/>
                  </a:lnTo>
                  <a:lnTo>
                    <a:pt x="281" y="2808"/>
                  </a:lnTo>
                  <a:lnTo>
                    <a:pt x="252" y="2715"/>
                  </a:lnTo>
                  <a:lnTo>
                    <a:pt x="224" y="2621"/>
                  </a:lnTo>
                  <a:lnTo>
                    <a:pt x="202" y="2527"/>
                  </a:lnTo>
                  <a:lnTo>
                    <a:pt x="182" y="2433"/>
                  </a:lnTo>
                  <a:lnTo>
                    <a:pt x="163" y="2338"/>
                  </a:lnTo>
                  <a:lnTo>
                    <a:pt x="147" y="2242"/>
                  </a:lnTo>
                  <a:lnTo>
                    <a:pt x="135" y="2146"/>
                  </a:lnTo>
                  <a:lnTo>
                    <a:pt x="123" y="2052"/>
                  </a:lnTo>
                  <a:lnTo>
                    <a:pt x="117" y="1956"/>
                  </a:lnTo>
                  <a:lnTo>
                    <a:pt x="110" y="1862"/>
                  </a:lnTo>
                  <a:lnTo>
                    <a:pt x="105" y="1767"/>
                  </a:lnTo>
                  <a:lnTo>
                    <a:pt x="103" y="1675"/>
                  </a:lnTo>
                  <a:lnTo>
                    <a:pt x="103" y="1582"/>
                  </a:lnTo>
                  <a:lnTo>
                    <a:pt x="103" y="1491"/>
                  </a:lnTo>
                  <a:lnTo>
                    <a:pt x="106" y="1401"/>
                  </a:lnTo>
                  <a:lnTo>
                    <a:pt x="110" y="1311"/>
                  </a:lnTo>
                  <a:lnTo>
                    <a:pt x="115" y="1224"/>
                  </a:lnTo>
                  <a:lnTo>
                    <a:pt x="122" y="1138"/>
                  </a:lnTo>
                  <a:lnTo>
                    <a:pt x="129" y="1054"/>
                  </a:lnTo>
                  <a:lnTo>
                    <a:pt x="137" y="972"/>
                  </a:lnTo>
                  <a:lnTo>
                    <a:pt x="147" y="893"/>
                  </a:lnTo>
                  <a:lnTo>
                    <a:pt x="168" y="741"/>
                  </a:lnTo>
                  <a:lnTo>
                    <a:pt x="190" y="598"/>
                  </a:lnTo>
                  <a:lnTo>
                    <a:pt x="212" y="470"/>
                  </a:lnTo>
                  <a:lnTo>
                    <a:pt x="236" y="353"/>
                  </a:lnTo>
                  <a:lnTo>
                    <a:pt x="259" y="250"/>
                  </a:lnTo>
                  <a:lnTo>
                    <a:pt x="278" y="165"/>
                  </a:lnTo>
                  <a:lnTo>
                    <a:pt x="296" y="94"/>
                  </a:lnTo>
                  <a:lnTo>
                    <a:pt x="308" y="43"/>
                  </a:lnTo>
                  <a:lnTo>
                    <a:pt x="320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>
              <a:spLocks noEditPoints="1"/>
            </p:cNvSpPr>
            <p:nvPr/>
          </p:nvSpPr>
          <p:spPr>
            <a:xfrm>
              <a:off x="-12700" y="609600"/>
              <a:ext cx="2600325" cy="6334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2" y="1928799"/>
            <a:ext cx="7772399" cy="803685"/>
          </a:xfrm>
        </p:spPr>
        <p:txBody>
          <a:bodyPr anchor="t"/>
          <a:lstStyle>
            <a:lvl1pPr algn="r">
              <a:defRPr sz="48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2" y="1526722"/>
            <a:ext cx="7772399" cy="402078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14347" y="2839642"/>
            <a:ext cx="2133599" cy="27384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0BF5E13E-8DFC-4020-804C-12EF0741D308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199" y="2839642"/>
            <a:ext cx="2895599" cy="27384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357949" y="2839642"/>
            <a:ext cx="2133599" cy="27384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2659" y="225595"/>
            <a:ext cx="8229599" cy="692943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half" idx="13"/>
          </p:nvPr>
        </p:nvSpPr>
        <p:spPr>
          <a:xfrm>
            <a:off x="457199" y="1046748"/>
            <a:ext cx="4038599" cy="3547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046748"/>
            <a:ext cx="4038599" cy="3547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0EFA6E08-0808-4B0F-944A-174343B8D1DE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452659" y="225595"/>
            <a:ext cx="8229599" cy="692943"/>
          </a:xfrm>
        </p:spPr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720C1C99-5C77-47E5-96CD-2D26793726BC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457199" y="228600"/>
            <a:ext cx="8229599" cy="692943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7" y="1125129"/>
            <a:ext cx="8229599" cy="3501066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199" y="4767262"/>
            <a:ext cx="2133599" cy="273843"/>
          </a:xfrm>
        </p:spPr>
        <p:txBody>
          <a:bodyPr/>
          <a:lstStyle/>
          <a:p>
            <a:pPr>
              <a:defRPr lang="ko-KR" altLang="en-US"/>
            </a:pPr>
            <a:fld id="{AD3FB996-AE50-40F9-8D33-3D1809AC19F7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199" y="4767262"/>
            <a:ext cx="2895599" cy="273843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199" y="4767262"/>
            <a:ext cx="2133599" cy="273843"/>
          </a:xfrm>
        </p:spPr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457199" y="228600"/>
            <a:ext cx="8229599" cy="692943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200150"/>
            <a:ext cx="4038599" cy="1647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648199" y="1200150"/>
            <a:ext cx="4038599" cy="1647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4"/>
          </p:nvPr>
        </p:nvSpPr>
        <p:spPr>
          <a:xfrm>
            <a:off x="457199" y="2936306"/>
            <a:ext cx="4038599" cy="1647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5"/>
          </p:nvPr>
        </p:nvSpPr>
        <p:spPr>
          <a:xfrm>
            <a:off x="4648199" y="2936306"/>
            <a:ext cx="4038599" cy="1647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199" y="4767262"/>
            <a:ext cx="2133599" cy="273843"/>
          </a:xfrm>
        </p:spPr>
        <p:txBody>
          <a:bodyPr/>
          <a:lstStyle/>
          <a:p>
            <a:pPr>
              <a:defRPr lang="ko-KR" altLang="en-US"/>
            </a:pPr>
            <a:fld id="{AF49605D-2504-4B34-B870-1E9C7514BB7B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199" y="4767262"/>
            <a:ext cx="2895599" cy="273843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199" y="4767262"/>
            <a:ext cx="2133599" cy="273843"/>
          </a:xfrm>
        </p:spPr>
        <p:txBody>
          <a:bodyPr/>
          <a:lstStyle/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9524" y="0"/>
            <a:ext cx="3434954" cy="2571750"/>
            <a:chOff x="-9525" y="1"/>
            <a:chExt cx="3434955" cy="3429000"/>
          </a:xfrm>
        </p:grpSpPr>
        <p:sp>
          <p:nvSpPr>
            <p:cNvPr id="21" name="자유형: 도형 20"/>
            <p:cNvSpPr>
              <a:spLocks noEditPoints="1"/>
            </p:cNvSpPr>
            <p:nvPr/>
          </p:nvSpPr>
          <p:spPr>
            <a:xfrm rot="5400000" flipV="1">
              <a:off x="-1064172" y="1064173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>
              <a:spLocks noEditPoints="1"/>
            </p:cNvSpPr>
            <p:nvPr/>
          </p:nvSpPr>
          <p:spPr>
            <a:xfrm>
              <a:off x="-4226" y="1"/>
              <a:ext cx="3429656" cy="18287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3" name="자유형: 도형 12"/>
            <p:cNvSpPr>
              <a:spLocks noEditPoints="1"/>
            </p:cNvSpPr>
            <p:nvPr/>
          </p:nvSpPr>
          <p:spPr>
            <a:xfrm>
              <a:off x="-9525" y="1"/>
              <a:ext cx="3286126" cy="1219199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14344" y="2571750"/>
            <a:ext cx="3429655" cy="2571750"/>
            <a:chOff x="5714344" y="3429000"/>
            <a:chExt cx="3429656" cy="3429000"/>
          </a:xfrm>
        </p:grpSpPr>
        <p:grpSp>
          <p:nvGrpSpPr>
            <p:cNvPr id="10" name="그룹 9"/>
            <p:cNvGrpSpPr/>
            <p:nvPr/>
          </p:nvGrpSpPr>
          <p:grpSpPr>
            <a:xfrm flipV="1">
              <a:off x="5714344" y="5029201"/>
              <a:ext cx="3429656" cy="1828799"/>
              <a:chOff x="5714344" y="1"/>
              <a:chExt cx="3429656" cy="1828799"/>
            </a:xfrm>
          </p:grpSpPr>
          <p:sp>
            <p:nvSpPr>
              <p:cNvPr id="17" name="자유형: 도형 16"/>
              <p:cNvSpPr>
                <a:spLocks noEditPoints="1"/>
              </p:cNvSpPr>
              <p:nvPr/>
            </p:nvSpPr>
            <p:spPr>
              <a:xfrm flipH="1">
                <a:off x="5714344" y="1"/>
                <a:ext cx="3429656" cy="182879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3710"/>
                  </a:cxn>
                  <a:cxn ang="0">
                    <a:pos x="22" y="3628"/>
                  </a:cxn>
                  <a:cxn ang="0">
                    <a:pos x="64" y="3488"/>
                  </a:cxn>
                  <a:cxn ang="0">
                    <a:pos x="136" y="3294"/>
                  </a:cxn>
                  <a:cxn ang="0">
                    <a:pos x="212" y="3116"/>
                  </a:cxn>
                  <a:cxn ang="0">
                    <a:pos x="274" y="2986"/>
                  </a:cxn>
                  <a:cxn ang="0">
                    <a:pos x="348" y="2846"/>
                  </a:cxn>
                  <a:cxn ang="0">
                    <a:pos x="432" y="2700"/>
                  </a:cxn>
                  <a:cxn ang="0">
                    <a:pos x="528" y="2548"/>
                  </a:cxn>
                  <a:cxn ang="0">
                    <a:pos x="636" y="2390"/>
                  </a:cxn>
                  <a:cxn ang="0">
                    <a:pos x="756" y="2228"/>
                  </a:cxn>
                  <a:cxn ang="0">
                    <a:pos x="892" y="2064"/>
                  </a:cxn>
                  <a:cxn ang="0">
                    <a:pos x="1040" y="1898"/>
                  </a:cxn>
                  <a:cxn ang="0">
                    <a:pos x="1204" y="1730"/>
                  </a:cxn>
                  <a:cxn ang="0">
                    <a:pos x="1384" y="1566"/>
                  </a:cxn>
                  <a:cxn ang="0">
                    <a:pos x="1580" y="1402"/>
                  </a:cxn>
                  <a:cxn ang="0">
                    <a:pos x="1794" y="1240"/>
                  </a:cxn>
                  <a:cxn ang="0">
                    <a:pos x="2024" y="1084"/>
                  </a:cxn>
                  <a:cxn ang="0">
                    <a:pos x="2274" y="934"/>
                  </a:cxn>
                  <a:cxn ang="0">
                    <a:pos x="2542" y="790"/>
                  </a:cxn>
                  <a:cxn ang="0">
                    <a:pos x="2830" y="654"/>
                  </a:cxn>
                  <a:cxn ang="0">
                    <a:pos x="3140" y="526"/>
                  </a:cxn>
                  <a:cxn ang="0">
                    <a:pos x="3468" y="410"/>
                  </a:cxn>
                  <a:cxn ang="0">
                    <a:pos x="3820" y="304"/>
                  </a:cxn>
                  <a:cxn ang="0">
                    <a:pos x="4194" y="210"/>
                  </a:cxn>
                  <a:cxn ang="0">
                    <a:pos x="4590" y="132"/>
                  </a:cxn>
                  <a:cxn ang="0">
                    <a:pos x="5012" y="66"/>
                  </a:cxn>
                  <a:cxn ang="0">
                    <a:pos x="5230" y="40"/>
                  </a:cxn>
                  <a:cxn ang="0">
                    <a:pos x="5456" y="18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3710">
                    <a:moveTo>
                      <a:pt x="5688" y="0"/>
                    </a:moveTo>
                    <a:lnTo>
                      <a:pt x="8" y="0"/>
                    </a:lnTo>
                    <a:lnTo>
                      <a:pt x="0" y="3710"/>
                    </a:lnTo>
                    <a:lnTo>
                      <a:pt x="0" y="3710"/>
                    </a:lnTo>
                    <a:lnTo>
                      <a:pt x="10" y="3672"/>
                    </a:lnTo>
                    <a:lnTo>
                      <a:pt x="22" y="3628"/>
                    </a:lnTo>
                    <a:lnTo>
                      <a:pt x="40" y="3566"/>
                    </a:lnTo>
                    <a:lnTo>
                      <a:pt x="64" y="3488"/>
                    </a:lnTo>
                    <a:lnTo>
                      <a:pt x="96" y="3396"/>
                    </a:lnTo>
                    <a:lnTo>
                      <a:pt x="136" y="3294"/>
                    </a:lnTo>
                    <a:lnTo>
                      <a:pt x="184" y="3178"/>
                    </a:lnTo>
                    <a:lnTo>
                      <a:pt x="212" y="3116"/>
                    </a:lnTo>
                    <a:lnTo>
                      <a:pt x="242" y="3052"/>
                    </a:lnTo>
                    <a:lnTo>
                      <a:pt x="274" y="2986"/>
                    </a:lnTo>
                    <a:lnTo>
                      <a:pt x="310" y="2918"/>
                    </a:lnTo>
                    <a:lnTo>
                      <a:pt x="348" y="2846"/>
                    </a:lnTo>
                    <a:lnTo>
                      <a:pt x="388" y="2774"/>
                    </a:lnTo>
                    <a:lnTo>
                      <a:pt x="432" y="2700"/>
                    </a:lnTo>
                    <a:lnTo>
                      <a:pt x="478" y="2624"/>
                    </a:lnTo>
                    <a:lnTo>
                      <a:pt x="528" y="2548"/>
                    </a:lnTo>
                    <a:lnTo>
                      <a:pt x="580" y="2470"/>
                    </a:lnTo>
                    <a:lnTo>
                      <a:pt x="636" y="2390"/>
                    </a:lnTo>
                    <a:lnTo>
                      <a:pt x="694" y="2310"/>
                    </a:lnTo>
                    <a:lnTo>
                      <a:pt x="756" y="2228"/>
                    </a:lnTo>
                    <a:lnTo>
                      <a:pt x="822" y="2146"/>
                    </a:lnTo>
                    <a:lnTo>
                      <a:pt x="892" y="2064"/>
                    </a:lnTo>
                    <a:lnTo>
                      <a:pt x="964" y="1980"/>
                    </a:lnTo>
                    <a:lnTo>
                      <a:pt x="1040" y="1898"/>
                    </a:lnTo>
                    <a:lnTo>
                      <a:pt x="1120" y="1814"/>
                    </a:lnTo>
                    <a:lnTo>
                      <a:pt x="1204" y="1730"/>
                    </a:lnTo>
                    <a:lnTo>
                      <a:pt x="1292" y="1648"/>
                    </a:lnTo>
                    <a:lnTo>
                      <a:pt x="1384" y="1566"/>
                    </a:lnTo>
                    <a:lnTo>
                      <a:pt x="1480" y="1482"/>
                    </a:lnTo>
                    <a:lnTo>
                      <a:pt x="1580" y="1402"/>
                    </a:lnTo>
                    <a:lnTo>
                      <a:pt x="1684" y="1320"/>
                    </a:lnTo>
                    <a:lnTo>
                      <a:pt x="1794" y="1240"/>
                    </a:lnTo>
                    <a:lnTo>
                      <a:pt x="1906" y="1162"/>
                    </a:lnTo>
                    <a:lnTo>
                      <a:pt x="2024" y="1084"/>
                    </a:lnTo>
                    <a:lnTo>
                      <a:pt x="2146" y="1008"/>
                    </a:lnTo>
                    <a:lnTo>
                      <a:pt x="2274" y="934"/>
                    </a:lnTo>
                    <a:lnTo>
                      <a:pt x="2406" y="860"/>
                    </a:lnTo>
                    <a:lnTo>
                      <a:pt x="2542" y="790"/>
                    </a:lnTo>
                    <a:lnTo>
                      <a:pt x="2684" y="720"/>
                    </a:lnTo>
                    <a:lnTo>
                      <a:pt x="2830" y="654"/>
                    </a:lnTo>
                    <a:lnTo>
                      <a:pt x="2982" y="588"/>
                    </a:lnTo>
                    <a:lnTo>
                      <a:pt x="3140" y="526"/>
                    </a:lnTo>
                    <a:lnTo>
                      <a:pt x="3302" y="466"/>
                    </a:lnTo>
                    <a:lnTo>
                      <a:pt x="3468" y="410"/>
                    </a:lnTo>
                    <a:lnTo>
                      <a:pt x="3642" y="354"/>
                    </a:lnTo>
                    <a:lnTo>
                      <a:pt x="3820" y="304"/>
                    </a:lnTo>
                    <a:lnTo>
                      <a:pt x="4004" y="256"/>
                    </a:lnTo>
                    <a:lnTo>
                      <a:pt x="4194" y="210"/>
                    </a:lnTo>
                    <a:lnTo>
                      <a:pt x="4390" y="170"/>
                    </a:lnTo>
                    <a:lnTo>
                      <a:pt x="4590" y="132"/>
                    </a:lnTo>
                    <a:lnTo>
                      <a:pt x="4798" y="98"/>
                    </a:lnTo>
                    <a:lnTo>
                      <a:pt x="5012" y="66"/>
                    </a:lnTo>
                    <a:lnTo>
                      <a:pt x="5120" y="54"/>
                    </a:lnTo>
                    <a:lnTo>
                      <a:pt x="5230" y="40"/>
                    </a:lnTo>
                    <a:lnTo>
                      <a:pt x="5344" y="28"/>
                    </a:lnTo>
                    <a:lnTo>
                      <a:pt x="5456" y="18"/>
                    </a:lnTo>
                    <a:lnTo>
                      <a:pt x="5572" y="8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  <a:alpha val="49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8" name="자유형: 도형 17"/>
              <p:cNvSpPr>
                <a:spLocks noEditPoints="1"/>
              </p:cNvSpPr>
              <p:nvPr/>
            </p:nvSpPr>
            <p:spPr>
              <a:xfrm flipH="1">
                <a:off x="5857874" y="1"/>
                <a:ext cx="3286126" cy="1219199"/>
              </a:xfrm>
              <a:custGeom>
                <a:avLst/>
                <a:gdLst/>
                <a:ahLst/>
                <a:cxnLst>
                  <a:cxn ang="0">
                    <a:pos x="5688" y="0"/>
                  </a:cxn>
                  <a:cxn ang="0">
                    <a:pos x="8" y="0"/>
                  </a:cxn>
                  <a:cxn ang="0">
                    <a:pos x="0" y="2678"/>
                  </a:cxn>
                  <a:cxn ang="0">
                    <a:pos x="0" y="2678"/>
                  </a:cxn>
                  <a:cxn ang="0">
                    <a:pos x="10" y="2652"/>
                  </a:cxn>
                  <a:cxn ang="0">
                    <a:pos x="22" y="2618"/>
                  </a:cxn>
                  <a:cxn ang="0">
                    <a:pos x="40" y="2574"/>
                  </a:cxn>
                  <a:cxn ang="0">
                    <a:pos x="64" y="2518"/>
                  </a:cxn>
                  <a:cxn ang="0">
                    <a:pos x="96" y="2452"/>
                  </a:cxn>
                  <a:cxn ang="0">
                    <a:pos x="136" y="2378"/>
                  </a:cxn>
                  <a:cxn ang="0">
                    <a:pos x="184" y="2294"/>
                  </a:cxn>
                  <a:cxn ang="0">
                    <a:pos x="242" y="2204"/>
                  </a:cxn>
                  <a:cxn ang="0">
                    <a:pos x="274" y="2156"/>
                  </a:cxn>
                  <a:cxn ang="0">
                    <a:pos x="310" y="2106"/>
                  </a:cxn>
                  <a:cxn ang="0">
                    <a:pos x="348" y="2056"/>
                  </a:cxn>
                  <a:cxn ang="0">
                    <a:pos x="388" y="2002"/>
                  </a:cxn>
                  <a:cxn ang="0">
                    <a:pos x="432" y="1950"/>
                  </a:cxn>
                  <a:cxn ang="0">
                    <a:pos x="478" y="1894"/>
                  </a:cxn>
                  <a:cxn ang="0">
                    <a:pos x="528" y="1840"/>
                  </a:cxn>
                  <a:cxn ang="0">
                    <a:pos x="580" y="1782"/>
                  </a:cxn>
                  <a:cxn ang="0">
                    <a:pos x="636" y="1726"/>
                  </a:cxn>
                  <a:cxn ang="0">
                    <a:pos x="694" y="1668"/>
                  </a:cxn>
                  <a:cxn ang="0">
                    <a:pos x="756" y="1608"/>
                  </a:cxn>
                  <a:cxn ang="0">
                    <a:pos x="822" y="1550"/>
                  </a:cxn>
                  <a:cxn ang="0">
                    <a:pos x="892" y="1490"/>
                  </a:cxn>
                  <a:cxn ang="0">
                    <a:pos x="964" y="1430"/>
                  </a:cxn>
                  <a:cxn ang="0">
                    <a:pos x="1040" y="1370"/>
                  </a:cxn>
                  <a:cxn ang="0">
                    <a:pos x="1120" y="1310"/>
                  </a:cxn>
                  <a:cxn ang="0">
                    <a:pos x="1204" y="1250"/>
                  </a:cxn>
                  <a:cxn ang="0">
                    <a:pos x="1292" y="1190"/>
                  </a:cxn>
                  <a:cxn ang="0">
                    <a:pos x="1384" y="1130"/>
                  </a:cxn>
                  <a:cxn ang="0">
                    <a:pos x="1480" y="1070"/>
                  </a:cxn>
                  <a:cxn ang="0">
                    <a:pos x="1580" y="1012"/>
                  </a:cxn>
                  <a:cxn ang="0">
                    <a:pos x="1684" y="954"/>
                  </a:cxn>
                  <a:cxn ang="0">
                    <a:pos x="1794" y="896"/>
                  </a:cxn>
                  <a:cxn ang="0">
                    <a:pos x="1906" y="840"/>
                  </a:cxn>
                  <a:cxn ang="0">
                    <a:pos x="2024" y="784"/>
                  </a:cxn>
                  <a:cxn ang="0">
                    <a:pos x="2146" y="728"/>
                  </a:cxn>
                  <a:cxn ang="0">
                    <a:pos x="2274" y="674"/>
                  </a:cxn>
                  <a:cxn ang="0">
                    <a:pos x="2406" y="622"/>
                  </a:cxn>
                  <a:cxn ang="0">
                    <a:pos x="2542" y="570"/>
                  </a:cxn>
                  <a:cxn ang="0">
                    <a:pos x="2684" y="520"/>
                  </a:cxn>
                  <a:cxn ang="0">
                    <a:pos x="2830" y="472"/>
                  </a:cxn>
                  <a:cxn ang="0">
                    <a:pos x="2982" y="426"/>
                  </a:cxn>
                  <a:cxn ang="0">
                    <a:pos x="3140" y="380"/>
                  </a:cxn>
                  <a:cxn ang="0">
                    <a:pos x="3302" y="336"/>
                  </a:cxn>
                  <a:cxn ang="0">
                    <a:pos x="3468" y="296"/>
                  </a:cxn>
                  <a:cxn ang="0">
                    <a:pos x="3642" y="256"/>
                  </a:cxn>
                  <a:cxn ang="0">
                    <a:pos x="3820" y="220"/>
                  </a:cxn>
                  <a:cxn ang="0">
                    <a:pos x="4004" y="184"/>
                  </a:cxn>
                  <a:cxn ang="0">
                    <a:pos x="4194" y="152"/>
                  </a:cxn>
                  <a:cxn ang="0">
                    <a:pos x="4390" y="122"/>
                  </a:cxn>
                  <a:cxn ang="0">
                    <a:pos x="4590" y="94"/>
                  </a:cxn>
                  <a:cxn ang="0">
                    <a:pos x="4798" y="70"/>
                  </a:cxn>
                  <a:cxn ang="0">
                    <a:pos x="5012" y="48"/>
                  </a:cxn>
                  <a:cxn ang="0">
                    <a:pos x="5230" y="30"/>
                  </a:cxn>
                  <a:cxn ang="0">
                    <a:pos x="5456" y="14"/>
                  </a:cxn>
                  <a:cxn ang="0">
                    <a:pos x="5688" y="0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2678">
                    <a:moveTo>
                      <a:pt x="5688" y="0"/>
                    </a:moveTo>
                    <a:lnTo>
                      <a:pt x="8" y="0"/>
                    </a:lnTo>
                    <a:lnTo>
                      <a:pt x="0" y="2678"/>
                    </a:lnTo>
                    <a:lnTo>
                      <a:pt x="0" y="2678"/>
                    </a:lnTo>
                    <a:lnTo>
                      <a:pt x="10" y="2652"/>
                    </a:lnTo>
                    <a:lnTo>
                      <a:pt x="22" y="2618"/>
                    </a:lnTo>
                    <a:lnTo>
                      <a:pt x="40" y="2574"/>
                    </a:lnTo>
                    <a:lnTo>
                      <a:pt x="64" y="2518"/>
                    </a:lnTo>
                    <a:lnTo>
                      <a:pt x="96" y="2452"/>
                    </a:lnTo>
                    <a:lnTo>
                      <a:pt x="136" y="2378"/>
                    </a:lnTo>
                    <a:lnTo>
                      <a:pt x="184" y="2294"/>
                    </a:lnTo>
                    <a:lnTo>
                      <a:pt x="242" y="2204"/>
                    </a:lnTo>
                    <a:lnTo>
                      <a:pt x="274" y="2156"/>
                    </a:lnTo>
                    <a:lnTo>
                      <a:pt x="310" y="2106"/>
                    </a:lnTo>
                    <a:lnTo>
                      <a:pt x="348" y="2056"/>
                    </a:lnTo>
                    <a:lnTo>
                      <a:pt x="388" y="2002"/>
                    </a:lnTo>
                    <a:lnTo>
                      <a:pt x="432" y="1950"/>
                    </a:lnTo>
                    <a:lnTo>
                      <a:pt x="478" y="1894"/>
                    </a:lnTo>
                    <a:lnTo>
                      <a:pt x="528" y="1840"/>
                    </a:lnTo>
                    <a:lnTo>
                      <a:pt x="580" y="1782"/>
                    </a:lnTo>
                    <a:lnTo>
                      <a:pt x="636" y="1726"/>
                    </a:lnTo>
                    <a:lnTo>
                      <a:pt x="694" y="1668"/>
                    </a:lnTo>
                    <a:lnTo>
                      <a:pt x="756" y="1608"/>
                    </a:lnTo>
                    <a:lnTo>
                      <a:pt x="822" y="1550"/>
                    </a:lnTo>
                    <a:lnTo>
                      <a:pt x="892" y="1490"/>
                    </a:lnTo>
                    <a:lnTo>
                      <a:pt x="964" y="1430"/>
                    </a:lnTo>
                    <a:lnTo>
                      <a:pt x="1040" y="1370"/>
                    </a:lnTo>
                    <a:lnTo>
                      <a:pt x="1120" y="1310"/>
                    </a:lnTo>
                    <a:lnTo>
                      <a:pt x="1204" y="1250"/>
                    </a:lnTo>
                    <a:lnTo>
                      <a:pt x="1292" y="1190"/>
                    </a:lnTo>
                    <a:lnTo>
                      <a:pt x="1384" y="1130"/>
                    </a:lnTo>
                    <a:lnTo>
                      <a:pt x="1480" y="1070"/>
                    </a:lnTo>
                    <a:lnTo>
                      <a:pt x="1580" y="1012"/>
                    </a:lnTo>
                    <a:lnTo>
                      <a:pt x="1684" y="954"/>
                    </a:lnTo>
                    <a:lnTo>
                      <a:pt x="1794" y="896"/>
                    </a:lnTo>
                    <a:lnTo>
                      <a:pt x="1906" y="840"/>
                    </a:lnTo>
                    <a:lnTo>
                      <a:pt x="2024" y="784"/>
                    </a:lnTo>
                    <a:lnTo>
                      <a:pt x="2146" y="728"/>
                    </a:lnTo>
                    <a:lnTo>
                      <a:pt x="2274" y="674"/>
                    </a:lnTo>
                    <a:lnTo>
                      <a:pt x="2406" y="622"/>
                    </a:lnTo>
                    <a:lnTo>
                      <a:pt x="2542" y="570"/>
                    </a:lnTo>
                    <a:lnTo>
                      <a:pt x="2684" y="520"/>
                    </a:lnTo>
                    <a:lnTo>
                      <a:pt x="2830" y="472"/>
                    </a:lnTo>
                    <a:lnTo>
                      <a:pt x="2982" y="426"/>
                    </a:lnTo>
                    <a:lnTo>
                      <a:pt x="3140" y="380"/>
                    </a:lnTo>
                    <a:lnTo>
                      <a:pt x="3302" y="336"/>
                    </a:lnTo>
                    <a:lnTo>
                      <a:pt x="3468" y="296"/>
                    </a:lnTo>
                    <a:lnTo>
                      <a:pt x="3642" y="256"/>
                    </a:lnTo>
                    <a:lnTo>
                      <a:pt x="3820" y="220"/>
                    </a:lnTo>
                    <a:lnTo>
                      <a:pt x="4004" y="184"/>
                    </a:lnTo>
                    <a:lnTo>
                      <a:pt x="4194" y="152"/>
                    </a:lnTo>
                    <a:lnTo>
                      <a:pt x="4390" y="122"/>
                    </a:lnTo>
                    <a:lnTo>
                      <a:pt x="4590" y="94"/>
                    </a:lnTo>
                    <a:lnTo>
                      <a:pt x="4798" y="70"/>
                    </a:lnTo>
                    <a:lnTo>
                      <a:pt x="5012" y="48"/>
                    </a:lnTo>
                    <a:lnTo>
                      <a:pt x="5230" y="30"/>
                    </a:lnTo>
                    <a:lnTo>
                      <a:pt x="5456" y="14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4">
                  <a:lumMod val="75000"/>
                  <a:alpha val="44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  <p:sp>
          <p:nvSpPr>
            <p:cNvPr id="22" name="자유형: 도형 21"/>
            <p:cNvSpPr>
              <a:spLocks noEditPoints="1"/>
            </p:cNvSpPr>
            <p:nvPr/>
          </p:nvSpPr>
          <p:spPr>
            <a:xfrm rot="5400000" flipH="1">
              <a:off x="6779172" y="4493172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799" y="570057"/>
            <a:ext cx="5486399" cy="425053"/>
          </a:xfrm>
        </p:spPr>
        <p:txBody>
          <a:bodyPr anchor="b"/>
          <a:lstStyle>
            <a:lvl1pPr algn="l">
              <a:defRPr sz="24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828799" y="1017973"/>
            <a:ext cx="5486399" cy="2818207"/>
          </a:xfr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28799" y="3873112"/>
            <a:ext cx="5486399" cy="60364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67B80FE-8CE5-4512-8667-232A6B8C35F4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199" y="4767262"/>
            <a:ext cx="2895599" cy="273843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상승">
    <p:bg>
      <p:bgPr>
        <a:blipFill rotWithShape="1">
          <a:blip r:embed="rId17">
            <a:alphaModFix amt="8000"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095999" y="1"/>
            <a:ext cx="3047999" cy="2800350"/>
            <a:chOff x="6096000" y="2"/>
            <a:chExt cx="3048000" cy="3733800"/>
          </a:xfrm>
        </p:grpSpPr>
        <p:sp>
          <p:nvSpPr>
            <p:cNvPr id="20" name="자유형: 도형 19"/>
            <p:cNvSpPr>
              <a:spLocks noEditPoints="1"/>
            </p:cNvSpPr>
            <p:nvPr/>
          </p:nvSpPr>
          <p:spPr>
            <a:xfrm rot="16200000" flipH="1" flipV="1">
              <a:off x="6783386" y="1373188"/>
              <a:ext cx="3730628" cy="9906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1" name="자유형: 도형 20"/>
            <p:cNvSpPr>
              <a:spLocks noEditPoints="1"/>
            </p:cNvSpPr>
            <p:nvPr/>
          </p:nvSpPr>
          <p:spPr>
            <a:xfrm flipH="1">
              <a:off x="6096000" y="2"/>
              <a:ext cx="3044827" cy="196184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3" name="자유형: 도형 22"/>
            <p:cNvSpPr>
              <a:spLocks noEditPoints="1"/>
            </p:cNvSpPr>
            <p:nvPr/>
          </p:nvSpPr>
          <p:spPr>
            <a:xfrm flipH="1">
              <a:off x="6099173" y="2"/>
              <a:ext cx="3044827" cy="1416125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3143250"/>
            <a:ext cx="3428999" cy="2000250"/>
            <a:chOff x="0" y="4191000"/>
            <a:chExt cx="3429000" cy="2667000"/>
          </a:xfrm>
        </p:grpSpPr>
        <p:sp>
          <p:nvSpPr>
            <p:cNvPr id="24" name="자유형: 도형 23"/>
            <p:cNvSpPr>
              <a:spLocks noEditPoints="1"/>
            </p:cNvSpPr>
            <p:nvPr/>
          </p:nvSpPr>
          <p:spPr>
            <a:xfrm rot="10800000" flipH="1">
              <a:off x="0" y="5557344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5" name="자유형: 도형 24"/>
            <p:cNvSpPr>
              <a:spLocks noEditPoints="1"/>
            </p:cNvSpPr>
            <p:nvPr/>
          </p:nvSpPr>
          <p:spPr>
            <a:xfrm rot="16200000">
              <a:off x="-827689" y="5018689"/>
              <a:ext cx="2667000" cy="1011621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8229599" cy="692943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017973"/>
            <a:ext cx="8229599" cy="3576648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B7B2223-AEE7-4A0F-91FA-31D4584AC374}" type="datetime1">
              <a:rPr lang="ko-KR" altLang="en-US"/>
              <a:pPr>
                <a:defRPr lang="ko-KR" altLang="en-US"/>
              </a:pPr>
              <a:t>2021-06-02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4767262"/>
            <a:ext cx="2895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4767262"/>
            <a:ext cx="2133599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689D65B-B557-4199-BC6A-66D78FAB8C5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70000"/>
        <a:buFont typeface="Wingdings"/>
        <a:buChar char="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318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1"/>
        </a:buClr>
        <a:buFont typeface="Yoon 윤고딕 550_TT"/>
        <a:buChar char="-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4257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6pPr>
      <a:lvl7pPr marL="27813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7pPr>
      <a:lvl8pPr marL="31384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8pPr>
      <a:lvl9pPr marL="34940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G_WeGbZ9A4&amp;amp;t=195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crj_tf5tux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iress/stock_crypto_price_prediction/blob/master/stock_samsung.ipynb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iress/stock_crypto_price_prediction/blob/master/stock_samsung.ipynb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849874" y="2264993"/>
            <a:ext cx="7444251" cy="788605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000" b="1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활용한 가상화폐 시세 예측 </a:t>
            </a:r>
            <a:endParaRPr lang="ko-KR" altLang="en-US" sz="3000" b="1">
              <a:latin typeface="맑은 고딕"/>
              <a:ea typeface="맑은 고딕"/>
              <a:cs typeface="Lato"/>
              <a:sym typeface="Lato"/>
            </a:endParaRPr>
          </a:p>
        </p:txBody>
      </p:sp>
      <p:sp>
        <p:nvSpPr>
          <p:cNvPr id="4" name="Google Shape;102;p14"/>
          <p:cNvSpPr txBox="1"/>
          <p:nvPr/>
        </p:nvSpPr>
        <p:spPr>
          <a:xfrm>
            <a:off x="5609164" y="3286629"/>
            <a:ext cx="3027594" cy="144910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 algn="r">
              <a:defRPr/>
            </a:pPr>
            <a:r>
              <a:rPr lang="ko-KR" altLang="en-US" sz="1500" err="1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교과명</a:t>
            </a:r>
            <a:r>
              <a:rPr lang="ko-KR" altLang="en-US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 </a:t>
            </a:r>
            <a:r>
              <a:rPr lang="en-US" altLang="ko-KR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:</a:t>
            </a:r>
            <a:r>
              <a:rPr lang="ko-KR" altLang="en-US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 딥러닝 프로그래밍</a:t>
            </a:r>
          </a:p>
          <a:p>
            <a:pPr lvl="0" algn="r">
              <a:defRPr/>
            </a:pPr>
            <a:r>
              <a:rPr lang="ko-KR" altLang="en-US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지도교수님 </a:t>
            </a:r>
            <a:r>
              <a:rPr lang="en-US" altLang="ko-KR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:</a:t>
            </a:r>
            <a:r>
              <a:rPr lang="ko-KR" altLang="en-US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 </a:t>
            </a:r>
            <a:r>
              <a:rPr lang="ko-KR" altLang="en-US" sz="1500" err="1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곽노윤</a:t>
            </a:r>
            <a:r>
              <a:rPr lang="ko-KR" altLang="en-US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 교수님</a:t>
            </a:r>
          </a:p>
          <a:p>
            <a:pPr lvl="0" algn="r">
              <a:defRPr/>
            </a:pPr>
            <a:endParaRPr lang="ko-KR" altLang="en-US" sz="1500">
              <a:solidFill>
                <a:schemeClr val="accent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  <a:cs typeface="Wingdings"/>
              <a:sym typeface="Wingdings"/>
            </a:endParaRPr>
          </a:p>
          <a:p>
            <a:pPr lvl="0" algn="r">
              <a:defRPr/>
            </a:pPr>
            <a:r>
              <a:rPr lang="ko-KR" altLang="en-US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컴퓨터공학부 </a:t>
            </a:r>
            <a:r>
              <a:rPr lang="en-US" altLang="ko-KR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20163238 </a:t>
            </a:r>
            <a:r>
              <a:rPr lang="ko-KR" altLang="en-US" sz="1500" err="1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장무진</a:t>
            </a:r>
            <a:endParaRPr lang="ko-KR" altLang="en-US" sz="1500">
              <a:solidFill>
                <a:schemeClr val="accent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  <a:cs typeface="Wingdings"/>
              <a:sym typeface="Wingdings"/>
            </a:endParaRPr>
          </a:p>
          <a:p>
            <a:pPr lvl="0" algn="r">
              <a:defRPr/>
            </a:pPr>
            <a:r>
              <a:rPr lang="ko-KR" altLang="en-US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컴퓨터공학부 </a:t>
            </a:r>
            <a:r>
              <a:rPr lang="en-US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20173182 </a:t>
            </a:r>
            <a:r>
              <a:rPr lang="ko-KR" altLang="en-US" sz="150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임우섭</a:t>
            </a:r>
          </a:p>
        </p:txBody>
      </p:sp>
      <p:sp>
        <p:nvSpPr>
          <p:cNvPr id="6" name="Google Shape;88;p12"/>
          <p:cNvSpPr txBox="1"/>
          <p:nvPr/>
        </p:nvSpPr>
        <p:spPr>
          <a:xfrm>
            <a:off x="2954944" y="1221235"/>
            <a:ext cx="5999956" cy="51943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>
              <a:defRPr/>
            </a:pPr>
            <a:r>
              <a:rPr lang="en-US" altLang="ko-KR" sz="24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Wingdings"/>
                <a:sym typeface="Wingdings"/>
              </a:rPr>
              <a:t>DeepLearning Programming Project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562" y="310964"/>
            <a:ext cx="2047874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/>
          </a:p>
        </p:txBody>
      </p:sp>
      <p:sp>
        <p:nvSpPr>
          <p:cNvPr id="6" name="Google Shape;125;p17"/>
          <p:cNvSpPr txBox="1"/>
          <p:nvPr/>
        </p:nvSpPr>
        <p:spPr>
          <a:xfrm>
            <a:off x="893699" y="1284875"/>
            <a:ext cx="5993133" cy="47198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야후 파이낸스를 통한 비트코인 데이터 수집</a:t>
            </a:r>
            <a:endParaRPr lang="ko-KR" altLang="en-US" sz="1500" b="1">
              <a:solidFill>
                <a:schemeClr val="tx1"/>
              </a:solidFill>
            </a:endParaRPr>
          </a:p>
          <a:p>
            <a:pPr marL="114300" indent="0">
              <a:buNone/>
              <a:defRPr/>
            </a:pPr>
            <a:endParaRPr lang="en-US" altLang="ko-KR" sz="300" b="1" kern="0" spc="0">
              <a:solidFill>
                <a:schemeClr val="tx1"/>
              </a:solidFill>
              <a:effectLst/>
            </a:endParaRPr>
          </a:p>
          <a:p>
            <a:pPr marL="114300" indent="0">
              <a:buNone/>
              <a:defRPr/>
            </a:pPr>
            <a:endParaRPr lang="ko-KR" altLang="en-US" sz="1300" kern="0" spc="0">
              <a:solidFill>
                <a:schemeClr val="tx1"/>
              </a:solidFill>
              <a:effectLst/>
            </a:endParaRPr>
          </a:p>
          <a:p>
            <a:pPr marL="114300" indent="0">
              <a:buFont typeface="Lato"/>
              <a:buNone/>
              <a:defRPr/>
            </a:pPr>
            <a:endParaRPr lang="en-US" altLang="ko-KR" sz="1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9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내용</a:t>
            </a:r>
          </a:p>
        </p:txBody>
      </p:sp>
      <p:pic>
        <p:nvPicPr>
          <p:cNvPr id="131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9041" y="514278"/>
            <a:ext cx="994482" cy="1145162"/>
          </a:xfrm>
          <a:prstGeom prst="rect">
            <a:avLst/>
          </a:prstGeom>
        </p:spPr>
      </p:pic>
      <p:pic>
        <p:nvPicPr>
          <p:cNvPr id="132" name="그림 2"/>
          <p:cNvPicPr>
            <a:picLocks noChangeAspect="1"/>
          </p:cNvPicPr>
          <p:nvPr/>
        </p:nvPicPr>
        <p:blipFill rotWithShape="1">
          <a:blip r:embed="rId4"/>
          <a:srcRect t="33090"/>
          <a:stretch>
            <a:fillRect/>
          </a:stretch>
        </p:blipFill>
        <p:spPr>
          <a:xfrm>
            <a:off x="1011838" y="1820232"/>
            <a:ext cx="3192268" cy="2795840"/>
          </a:xfrm>
          <a:prstGeom prst="rect">
            <a:avLst/>
          </a:prstGeom>
        </p:spPr>
      </p:pic>
      <p:pic>
        <p:nvPicPr>
          <p:cNvPr id="133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43141" y="1820231"/>
            <a:ext cx="3192268" cy="2795841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994191" y="1120069"/>
            <a:ext cx="6462599" cy="140878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프로젝트 유형 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B (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부분구현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맑은 고딕"/>
                <a:ea typeface="맑은 고딕"/>
              </a:rPr>
              <a:t>예제코드를 바탕으로 코드를 모든 팀원이 완벽히 이해한 후 배운 내용을 활용하여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>
                <a:solidFill>
                  <a:schemeClr val="tx1"/>
                </a:solidFill>
                <a:latin typeface="맑은 고딕"/>
                <a:ea typeface="맑은 고딕"/>
              </a:rPr>
              <a:t>  보다 실용성 있고 정확도를 높이는 방법을 구상 및 구현한다</a:t>
            </a:r>
            <a:r>
              <a:rPr lang="en-US" altLang="ko-KR" sz="130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3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추진 일정</a:t>
            </a:r>
            <a:endParaRPr lang="en-US" altLang="ko-KR" sz="15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170278" y="2467639"/>
          <a:ext cx="7236730" cy="2203042"/>
        </p:xfrm>
        <a:graphic>
          <a:graphicData uri="http://schemas.openxmlformats.org/drawingml/2006/table">
            <a:tbl>
              <a:tblPr/>
              <a:tblGrid>
                <a:gridCol w="544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6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348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주차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단계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내용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비고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015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8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주차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프로젝트 기획단계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어떤 프로젝트를 기획할 것인지에 대한 방향을 결정하고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프로젝트의 필요성 및 목적을 이해한 후 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향후 추진 일정에 대한 준비 및 계획</a:t>
                      </a: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코로나 시기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비대면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온라인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줌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카카오톡 등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)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을 활용하여 진행</a:t>
                      </a: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9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주차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프로젝트 수행단계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필요한 정보 및 데이터 수집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(ex.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지난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n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년간의 비트코인 시세 등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10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주차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프로젝트 목적에 맞는 예제코드 검색 및 코드에 대한 완벽한 이해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96"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11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주차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예제코드를 바탕으로 어떻게 응용할 것인지에 대한 계획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중간보고서 작성 및 제출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12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주차</a:t>
                      </a: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프로젝트 응용단계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필요로 하는 혹은 우리가 배운 내용을 바탕으로 기능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코드구현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)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추가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282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13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주차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코드 구현 및 실행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233"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14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주차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Wingdings"/>
                        <a:sym typeface="Wingdings"/>
                      </a:endParaRP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프로젝트 최종 점검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및 평가</a:t>
                      </a: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성능 점검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(error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유무 등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),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실제 시세값과 비교 및 정확도 향상을 위한 개선 방안 논의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, 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Wingdings"/>
                          <a:sym typeface="Wingdings"/>
                        </a:rPr>
                        <a:t>최종보고서 작성 및 제출</a:t>
                      </a:r>
                    </a:p>
                  </a:txBody>
                  <a:tcPr marL="48613" marR="48613" marT="13440" marB="13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28702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994191" y="1120069"/>
            <a:ext cx="6462599" cy="348187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프로젝트 유형 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B (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부분구현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기존 코드에서는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csv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파일에서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high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값과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low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값을 가져와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두개를 더한 뒤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로 나눈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middle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값을 사용하여 주식을 예측하는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하나의 그래프를 표현해 주는 방식이었다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하지만 최근 떠오르고 있는 가상화폐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비트코인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는 하루에도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급등과 급락을 수차례 반복하는 것은 물론이며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그에 따라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시가와 종가도 천차만별인 것이 사실이다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이러한 변동이 심한 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비트코인의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시세를 예측하기 위해선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하루 내의 상한가와 하한가는 물론이며 시가와 종가도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신중히 검토해 볼 필요가 있다고 생각하였다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20425" y="1066227"/>
            <a:ext cx="2596124" cy="3630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994191" y="1120069"/>
            <a:ext cx="6462599" cy="3222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프로젝트 유형 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B (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부분구현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이에 따라 우리는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middle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값을 사용하는 것이 아닌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open, high, low, close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값을 각각 훈련 및 데이터화 하여 </a:t>
            </a:r>
            <a:endParaRPr lang="en-US" altLang="ko-KR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각각의 값들을 예측하였다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예측값과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실제값을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subplot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을 사용하여 그래프로 나타냈으며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이 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예측값들을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모두 데이터프레임화 한 후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endParaRPr lang="ko-KR" altLang="en-US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주식시장에서 사용하고 있는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candle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chart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로 묘사하여 </a:t>
            </a:r>
            <a:endParaRPr lang="en-US" altLang="ko-KR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사용자들이 보다 예측한 값을 해석하기 쉽도록 출력하였다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72928" y="1093328"/>
            <a:ext cx="2538049" cy="128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5"/>
          <a:srcRect b="6810"/>
          <a:stretch>
            <a:fillRect/>
          </a:stretch>
        </p:blipFill>
        <p:spPr>
          <a:xfrm>
            <a:off x="6072928" y="2373910"/>
            <a:ext cx="2538049" cy="23035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994191" y="1120069"/>
            <a:ext cx="4767709" cy="3222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프로젝트 유형 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B (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부분구현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변화무쌍한 성격을 가진 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비트코인이라는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데이터를 </a:t>
            </a:r>
            <a:endParaRPr lang="en-US" altLang="ko-KR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사용하는 만큼 값을 예측하기 위해서는 많은 정보들이</a:t>
            </a:r>
            <a:endParaRPr lang="en-US" altLang="ko-KR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요구된다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이에 맞추어 각각의 훈련데이터를 통해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예측값들을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얻어내었고</a:t>
            </a:r>
            <a:endParaRPr lang="ko-KR" altLang="en-US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중간값 하나로 판단하는 것보다 훨씬 많은 정보를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가지고 투자할 수 있는 시스템을 구현하였다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이에 목표로 하는 실용성과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궁극적인 정확성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보다많은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정보이기때문에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을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해결했다고 생각한다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92345" y="1491782"/>
            <a:ext cx="2496110" cy="2496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994191" y="1120069"/>
            <a:ext cx="4767709" cy="351688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기여도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장무진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해당 프로젝트의 참조 코드 조사 및 종합 분석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참조코드 활용 방안 및 추가 기능 고안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예측값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데이터프레임화 및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candle 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차트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그래프 구현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ppt 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발표자료 및 보고서 작성</a:t>
            </a:r>
          </a:p>
          <a:p>
            <a:pPr marL="114300" indent="0">
              <a:buFont typeface="Lato"/>
              <a:buNone/>
              <a:defRPr/>
            </a:pPr>
            <a:endParaRPr lang="ko-KR" altLang="en-US" sz="13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임우섭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해당 프로젝트의 기본적인 주식 시장 분석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주식 관련 데이터 파일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여러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csv)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및 활용 가능 포털 조사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open, high, low, close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b="1" err="1">
                <a:solidFill>
                  <a:schemeClr val="tx1"/>
                </a:solidFill>
                <a:latin typeface="맑은 고딕"/>
                <a:ea typeface="맑은 고딕"/>
              </a:rPr>
              <a:t>예측값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구현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 프로젝트 중간 및 최종 발표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grpSp>
        <p:nvGrpSpPr>
          <p:cNvPr id="133" name="그룹 132"/>
          <p:cNvGrpSpPr/>
          <p:nvPr/>
        </p:nvGrpSpPr>
        <p:grpSpPr>
          <a:xfrm>
            <a:off x="5889452" y="1274283"/>
            <a:ext cx="2681956" cy="3013583"/>
            <a:chOff x="2856099" y="250171"/>
            <a:chExt cx="3217655" cy="3576917"/>
          </a:xfrm>
        </p:grpSpPr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4">
              <a:grayscl/>
              <a:lum/>
            </a:blip>
            <a:srcRect t="43760"/>
            <a:stretch>
              <a:fillRect/>
            </a:stretch>
          </p:blipFill>
          <p:spPr>
            <a:xfrm>
              <a:off x="2856099" y="1729628"/>
              <a:ext cx="3212333" cy="2097461"/>
            </a:xfrm>
            <a:prstGeom prst="rect">
              <a:avLst/>
            </a:prstGeom>
          </p:spPr>
        </p:pic>
        <p:pic>
          <p:nvPicPr>
            <p:cNvPr id="135" name="그림 134"/>
            <p:cNvPicPr>
              <a:picLocks noChangeAspect="1"/>
            </p:cNvPicPr>
            <p:nvPr/>
          </p:nvPicPr>
          <p:blipFill rotWithShape="1">
            <a:blip r:embed="rId4">
              <a:grayscl/>
              <a:lum/>
            </a:blip>
            <a:srcRect b="60100"/>
            <a:stretch>
              <a:fillRect/>
            </a:stretch>
          </p:blipFill>
          <p:spPr>
            <a:xfrm>
              <a:off x="2861422" y="250171"/>
              <a:ext cx="3212333" cy="148814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994191" y="1120069"/>
            <a:ext cx="4767709" cy="351688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기여도</a:t>
            </a:r>
          </a:p>
          <a:p>
            <a:pPr marL="114300" indent="0">
              <a:buFont typeface="Lato"/>
              <a:buNone/>
              <a:defRPr/>
            </a:pPr>
            <a:endParaRPr lang="ko-KR" altLang="en-US" sz="5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전반적으로 팀원이 모두 함께 어려운 부분들을 </a:t>
            </a:r>
            <a:r>
              <a:rPr lang="ko-KR" altLang="en-US" sz="1300" b="1" kern="0" spc="0" err="1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헤쳐나가며</a:t>
            </a:r>
            <a:endParaRPr lang="ko-KR" altLang="en-US" sz="1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수행하였습니다</a:t>
            </a: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</a:t>
            </a: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프로젝트 수행 환경</a:t>
            </a: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(version)</a:t>
            </a: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이나 여러가지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오류들을 겪고 지치기도 하였지만 해결하지 못한 부분을 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서로 공유하고 해결해 나아가면서 모든 부분을 함께</a:t>
            </a:r>
            <a:endParaRPr lang="en-US" altLang="ko-KR" sz="1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구현하였습니다</a:t>
            </a: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이번 프로젝트를 통해 함께하는 것에 시너지 효과를</a:t>
            </a:r>
            <a:endParaRPr lang="en-US" altLang="ko-KR" sz="1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얻었습니다</a:t>
            </a: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기여도에는 서로의 역할을 구분해놓았지만</a:t>
            </a:r>
            <a:endParaRPr lang="en-US" altLang="ko-KR" sz="1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실제로는</a:t>
            </a: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어려운 부분도 함께 해결하는 등 모든 부분을</a:t>
            </a:r>
            <a:endParaRPr lang="en-US" altLang="ko-KR" sz="1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함께 수행하였습니다</a:t>
            </a: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</a:t>
            </a:r>
            <a:r>
              <a:rPr lang="ko-KR" altLang="en-US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</a:t>
            </a:r>
            <a:endParaRPr lang="en-US" altLang="ko-KR" sz="1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5889452" y="1274283"/>
            <a:ext cx="2681956" cy="3013583"/>
            <a:chOff x="2856099" y="250171"/>
            <a:chExt cx="3217655" cy="3576917"/>
          </a:xfrm>
        </p:grpSpPr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6">
              <a:grayscl/>
              <a:lum/>
            </a:blip>
            <a:srcRect t="43760"/>
            <a:stretch>
              <a:fillRect/>
            </a:stretch>
          </p:blipFill>
          <p:spPr>
            <a:xfrm>
              <a:off x="2856099" y="1729628"/>
              <a:ext cx="3212333" cy="2097461"/>
            </a:xfrm>
            <a:prstGeom prst="rect">
              <a:avLst/>
            </a:prstGeom>
          </p:spPr>
        </p:pic>
        <p:pic>
          <p:nvPicPr>
            <p:cNvPr id="135" name="그림 134"/>
            <p:cNvPicPr>
              <a:picLocks noChangeAspect="1"/>
            </p:cNvPicPr>
            <p:nvPr/>
          </p:nvPicPr>
          <p:blipFill rotWithShape="1">
            <a:blip r:embed="rId6">
              <a:grayscl/>
              <a:lum/>
            </a:blip>
            <a:srcRect b="60100"/>
            <a:stretch>
              <a:fillRect/>
            </a:stretch>
          </p:blipFill>
          <p:spPr>
            <a:xfrm>
              <a:off x="2861422" y="250171"/>
              <a:ext cx="3212333" cy="1488141"/>
            </a:xfrm>
            <a:prstGeom prst="rect">
              <a:avLst/>
            </a:prstGeom>
          </p:spPr>
        </p:pic>
      </p:grp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DED36ADB-0299-4640-A8C5-1F0623746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8038" y="338376"/>
            <a:ext cx="7223125" cy="4068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1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355529" y="1309887"/>
            <a:ext cx="8788471" cy="277585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기존 참조코드에서는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예측값을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high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값과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low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값의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middle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값을 이용하여 예측하는 방식을 사용하였다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하지만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딥러닝을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시키고자 하는 데이터인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비트코인은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시도 때도 없이 급등과 급락을 반복하기 때문에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이를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중간값만으로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예측을 하고 투자하기에는 여러 리스크가 있다고 판단하였다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하루 내에서도 상한가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하한가가 존재하고 최근에는 일명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단타식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으로 하루에도 수차례 매수와 매입을 반복하는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투자자들도 증가하고 있는 추세인데 하루 내의 단지 상한가와 하한가의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중간값으로만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정보를 제공하기에는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부족하다고 판단하였다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인터넷에 검색을 해 보아도 주식시세를 나타내는 그래프는 대부분 오른쪽 그림과 같은</a:t>
            </a: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en-US" altLang="ko-KR" sz="1200" b="1" err="1">
                <a:solidFill>
                  <a:schemeClr val="tx1"/>
                </a:solidFill>
                <a:latin typeface="맑은 고딕"/>
                <a:ea typeface="맑은 고딕"/>
              </a:rPr>
              <a:t>CandleChart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형식으로 상하한가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시가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종가가 함께 제공되어지고 있다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이에 따라 우리는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비트코인을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예측할 때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상한가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하한가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시가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종가를 종합적인 바탕으로 정보를 제공함으로써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보다 많은 정보를 제공하고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하루에도 급등과 급락을 반복하는 변덕스러운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비트코인의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투자를 보다 현명하게 할 수 있도록 도울 것이다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4"/>
          <a:srcRect b="36060"/>
          <a:stretch>
            <a:fillRect/>
          </a:stretch>
        </p:blipFill>
        <p:spPr>
          <a:xfrm>
            <a:off x="6544235" y="2571750"/>
            <a:ext cx="1651467" cy="2169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18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355529" y="1309888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주요 코드 설명</a:t>
            </a:r>
          </a:p>
        </p:txBody>
      </p:sp>
      <p:sp>
        <p:nvSpPr>
          <p:cNvPr id="142" name="Google Shape;125;p17"/>
          <p:cNvSpPr txBox="1"/>
          <p:nvPr/>
        </p:nvSpPr>
        <p:spPr>
          <a:xfrm>
            <a:off x="479914" y="3843537"/>
            <a:ext cx="7065567" cy="1066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50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일동안 보고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51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번째에 예측한다는 의미로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윈도우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개 당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51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개씩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open_result 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값에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append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시킨다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2901" y="2423832"/>
            <a:ext cx="5238750" cy="1276350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64206" y="1251890"/>
            <a:ext cx="3985053" cy="2076565"/>
          </a:xfrm>
          <a:prstGeom prst="rect">
            <a:avLst/>
          </a:prstGeom>
        </p:spPr>
      </p:pic>
      <p:sp>
        <p:nvSpPr>
          <p:cNvPr id="145" name="Google Shape;125;p17"/>
          <p:cNvSpPr txBox="1"/>
          <p:nvPr/>
        </p:nvSpPr>
        <p:spPr>
          <a:xfrm>
            <a:off x="8577844" y="1866819"/>
            <a:ext cx="566155" cy="36658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en-US" altLang="ko-KR" sz="1200" b="1">
                <a:solidFill>
                  <a:srgbClr val="BFA100"/>
                </a:solidFill>
                <a:latin typeface="맑은 고딕"/>
                <a:ea typeface="맑은 고딕"/>
              </a:rPr>
              <a:t>51</a:t>
            </a:r>
          </a:p>
        </p:txBody>
      </p:sp>
      <p:sp>
        <p:nvSpPr>
          <p:cNvPr id="146" name="Google Shape;125;p17"/>
          <p:cNvSpPr txBox="1"/>
          <p:nvPr/>
        </p:nvSpPr>
        <p:spPr>
          <a:xfrm>
            <a:off x="8577845" y="2388455"/>
            <a:ext cx="566155" cy="36658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en-US" altLang="ko-KR" sz="1200" b="1">
                <a:solidFill>
                  <a:srgbClr val="FF0000"/>
                </a:solidFill>
                <a:latin typeface="맑은 고딕"/>
                <a:ea typeface="맑은 고딕"/>
              </a:rPr>
              <a:t>51</a:t>
            </a:r>
          </a:p>
        </p:txBody>
      </p:sp>
      <p:sp>
        <p:nvSpPr>
          <p:cNvPr id="147" name="Google Shape;125;p17"/>
          <p:cNvSpPr txBox="1"/>
          <p:nvPr/>
        </p:nvSpPr>
        <p:spPr>
          <a:xfrm>
            <a:off x="8577844" y="2122594"/>
            <a:ext cx="566155" cy="36658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en-US" altLang="ko-KR" sz="1200" b="1">
                <a:solidFill>
                  <a:schemeClr val="accent3"/>
                </a:solidFill>
                <a:latin typeface="맑은 고딕"/>
                <a:ea typeface="맑은 고딕"/>
              </a:rPr>
              <a:t>51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19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355529" y="1309888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주요 코드 설명</a:t>
            </a:r>
          </a:p>
        </p:txBody>
      </p:sp>
      <p:sp>
        <p:nvSpPr>
          <p:cNvPr id="142" name="Google Shape;125;p17"/>
          <p:cNvSpPr txBox="1"/>
          <p:nvPr/>
        </p:nvSpPr>
        <p:spPr>
          <a:xfrm>
            <a:off x="633995" y="3675448"/>
            <a:ext cx="7065567" cy="1066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데이터를 정규화 시키는 부분이다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정규화 하는 방법은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50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개의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값중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첫번째 값으로 나눈 후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을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빼줌으로써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결과적으로 첫번째 값은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0)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정규화를 진행하여 </a:t>
            </a:r>
            <a:r>
              <a:rPr lang="en-US" altLang="ko-KR" sz="1200" b="1" err="1">
                <a:solidFill>
                  <a:schemeClr val="tx1"/>
                </a:solidFill>
                <a:latin typeface="맑은 고딕"/>
                <a:ea typeface="맑은 고딕"/>
              </a:rPr>
              <a:t>nomalized_data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에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append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시키고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200" b="1" err="1">
                <a:solidFill>
                  <a:schemeClr val="tx1"/>
                </a:solidFill>
                <a:latin typeface="맑은 고딕"/>
                <a:ea typeface="맑은 고딕"/>
              </a:rPr>
              <a:t>numpy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 array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로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open(</a:t>
            </a:r>
            <a:r>
              <a:rPr lang="en-US" altLang="ko-KR" sz="1200" b="1" err="1">
                <a:solidFill>
                  <a:schemeClr val="tx1"/>
                </a:solidFill>
                <a:latin typeface="맑은 고딕"/>
                <a:ea typeface="맑은 고딕"/>
              </a:rPr>
              <a:t>close,high,low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)_result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에 집어넣는다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1683" y="1875304"/>
            <a:ext cx="8164322" cy="1729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3990" y="438849"/>
            <a:ext cx="6462600" cy="8574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00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목차</a:t>
            </a:r>
            <a:endParaRPr sz="300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헤드라인M"/>
              <a:ea typeface="HY헤드라인M"/>
              <a:cs typeface="Lato"/>
              <a:sym typeface="Lato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82304" y="1591200"/>
            <a:ext cx="6549516" cy="35523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buFont typeface="Wingdings"/>
              <a:buChar char="ü"/>
              <a:defRPr/>
            </a:pPr>
            <a:r>
              <a:rPr lang="ko-KR" altLang="en-US" sz="20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프로젝트 목적 및 필요성</a:t>
            </a:r>
            <a:endParaRPr lang="en-US" altLang="ko-KR" sz="200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  <a:p>
            <a:pPr>
              <a:buFont typeface="Wingdings"/>
              <a:buChar char="ü"/>
              <a:defRPr/>
            </a:pPr>
            <a:r>
              <a:rPr lang="ko-KR" altLang="en-US" sz="20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프로젝트 내용</a:t>
            </a:r>
            <a:endParaRPr lang="en-US" altLang="ko-KR" sz="200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  <a:p>
            <a:pPr>
              <a:buFont typeface="Wingdings"/>
              <a:buChar char="ü"/>
              <a:defRPr/>
            </a:pPr>
            <a:r>
              <a:rPr lang="ko-KR" altLang="en-US" sz="20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프로젝트 수행 방법 및 추진 일정</a:t>
            </a:r>
            <a:endParaRPr lang="en-US" altLang="ko-KR" sz="200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  <a:p>
            <a:pPr>
              <a:buFont typeface="Wingdings"/>
              <a:buChar char="ü"/>
              <a:defRPr/>
            </a:pPr>
            <a:r>
              <a:rPr lang="ko-KR" altLang="en-US" sz="20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기대 효과 및 활용 방안</a:t>
            </a:r>
            <a:endParaRPr lang="en-US" altLang="ko-KR" sz="200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  <a:p>
            <a:pPr>
              <a:buFont typeface="Wingdings"/>
              <a:buChar char="ü"/>
              <a:defRPr/>
            </a:pPr>
            <a:r>
              <a:rPr lang="ko-KR" altLang="en-US" sz="20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참고문헌</a:t>
            </a:r>
            <a:endParaRPr lang="en-US" altLang="ko-KR" sz="200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  <a:p>
            <a:pPr>
              <a:buFont typeface="Wingdings"/>
              <a:buChar char="ü"/>
              <a:defRPr/>
            </a:pPr>
            <a:r>
              <a:rPr lang="ko-KR" altLang="en-US" sz="200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참조코드</a:t>
            </a:r>
            <a:endParaRPr lang="en-US" altLang="ko-KR" sz="200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355529" y="1309888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주요 코드 설명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9538" y="1682843"/>
            <a:ext cx="7010400" cy="2085975"/>
          </a:xfrm>
          <a:prstGeom prst="rect">
            <a:avLst/>
          </a:prstGeom>
        </p:spPr>
      </p:pic>
      <p:sp>
        <p:nvSpPr>
          <p:cNvPr id="142" name="Google Shape;125;p17"/>
          <p:cNvSpPr txBox="1"/>
          <p:nvPr/>
        </p:nvSpPr>
        <p:spPr>
          <a:xfrm>
            <a:off x="479914" y="3843537"/>
            <a:ext cx="7674887" cy="1066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가져온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BTC-USD.csv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파일의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90%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정도는 훈련데이터로 사용하고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나머지 값을 바탕으로 테스트데이터로 사용하였다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(Train on 1598 samples, validate on 178 samples)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모델은 새로운 상황에서도 문제를 풀 수 있는 일반화 능력을 갖추어야 하기 때문에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일반화 능력을 테스트 하기 위해 훈련데이터와 테스트데이터를 분류하고 시작하였다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355529" y="1309888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주요 코드 설명</a:t>
            </a:r>
          </a:p>
        </p:txBody>
      </p:sp>
      <p:sp>
        <p:nvSpPr>
          <p:cNvPr id="142" name="Google Shape;125;p17"/>
          <p:cNvSpPr txBox="1"/>
          <p:nvPr/>
        </p:nvSpPr>
        <p:spPr>
          <a:xfrm>
            <a:off x="479914" y="3843537"/>
            <a:ext cx="7065567" cy="1066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같은 방법으로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open, high, low, close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값들을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훈련데이터와 테스트 데이터로 분류를 하는 부분이다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430" y="1778934"/>
            <a:ext cx="2144213" cy="1963831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56540" y="1773330"/>
            <a:ext cx="2068021" cy="1976437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6"/>
          <a:srcRect r="2720"/>
          <a:stretch>
            <a:fillRect/>
          </a:stretch>
        </p:blipFill>
        <p:spPr>
          <a:xfrm>
            <a:off x="4795522" y="1757987"/>
            <a:ext cx="2135082" cy="1994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355529" y="1309888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주요 코드 설명</a:t>
            </a:r>
          </a:p>
        </p:txBody>
      </p:sp>
      <p:sp>
        <p:nvSpPr>
          <p:cNvPr id="142" name="Google Shape;125;p17"/>
          <p:cNvSpPr txBox="1"/>
          <p:nvPr/>
        </p:nvSpPr>
        <p:spPr>
          <a:xfrm>
            <a:off x="507929" y="4270762"/>
            <a:ext cx="7884996" cy="106695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LSTM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층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개와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Dense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층 하나를 사용하였고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 loss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는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평균제곱오차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err="1">
                <a:solidFill>
                  <a:schemeClr val="tx1"/>
                </a:solidFill>
                <a:latin typeface="맑은 고딕"/>
                <a:ea typeface="맑은 고딕"/>
              </a:rPr>
              <a:t>옵티마이저는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err="1">
                <a:solidFill>
                  <a:schemeClr val="tx1"/>
                </a:solidFill>
                <a:latin typeface="맑은 고딕"/>
                <a:ea typeface="맑은 고딕"/>
              </a:rPr>
              <a:t>rmsprop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를 사용하였다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이를 바탕으로 각기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open, high, low, close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값들을 모델에 학습시킨다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200" b="1" err="1">
                <a:solidFill>
                  <a:schemeClr val="tx1"/>
                </a:solidFill>
                <a:latin typeface="맑은 고딕"/>
                <a:ea typeface="맑은 고딕"/>
              </a:rPr>
              <a:t>Batch_size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는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10, epochs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은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20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으로 설정하였다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200" b="1" err="1">
                <a:solidFill>
                  <a:schemeClr val="tx1"/>
                </a:solidFill>
                <a:latin typeface="맑은 고딕"/>
                <a:ea typeface="맑은 고딕"/>
              </a:rPr>
              <a:t>input_shape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은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50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개를 바탕으로 다음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개를 예측하는 것이다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3510" y="1676119"/>
            <a:ext cx="8553450" cy="2533650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81282" y="1111342"/>
            <a:ext cx="3678674" cy="2017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23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355529" y="1309888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주요 코드 설명</a:t>
            </a:r>
          </a:p>
        </p:txBody>
      </p:sp>
      <p:sp>
        <p:nvSpPr>
          <p:cNvPr id="142" name="Google Shape;125;p17"/>
          <p:cNvSpPr txBox="1"/>
          <p:nvPr/>
        </p:nvSpPr>
        <p:spPr>
          <a:xfrm>
            <a:off x="430889" y="4139577"/>
            <a:ext cx="4922442" cy="58370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이를 바탕으로 각기 값들의 예측값과 실제값을 비교하는 그래프를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subplot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을 사용하여 하나의 화면에 나타내었다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4"/>
          <a:srcRect b="51330"/>
          <a:stretch>
            <a:fillRect/>
          </a:stretch>
        </p:blipFill>
        <p:spPr>
          <a:xfrm>
            <a:off x="611486" y="1603841"/>
            <a:ext cx="2892383" cy="2503114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4"/>
          <a:srcRect t="50250"/>
          <a:stretch>
            <a:fillRect/>
          </a:stretch>
        </p:blipFill>
        <p:spPr>
          <a:xfrm>
            <a:off x="3767977" y="1591929"/>
            <a:ext cx="2864368" cy="2534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355529" y="1309888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주요 코드 설명</a:t>
            </a:r>
          </a:p>
        </p:txBody>
      </p:sp>
      <p:sp>
        <p:nvSpPr>
          <p:cNvPr id="142" name="Google Shape;125;p17"/>
          <p:cNvSpPr txBox="1"/>
          <p:nvPr/>
        </p:nvSpPr>
        <p:spPr>
          <a:xfrm>
            <a:off x="6117873" y="2648790"/>
            <a:ext cx="3026127" cy="58370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예측한 값의 모든 데이터를 바탕으로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Candle Chart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형식으로 표현하기 위해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예측값의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DataFrame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을 생성하였다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193" y="1736454"/>
            <a:ext cx="2480981" cy="3083755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26732" y="1297612"/>
            <a:ext cx="2907646" cy="2548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355529" y="1309888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주요 코드 설명</a:t>
            </a:r>
          </a:p>
        </p:txBody>
      </p:sp>
      <p:sp>
        <p:nvSpPr>
          <p:cNvPr id="142" name="Google Shape;125;p17"/>
          <p:cNvSpPr txBox="1"/>
          <p:nvPr/>
        </p:nvSpPr>
        <p:spPr>
          <a:xfrm>
            <a:off x="3155318" y="2381653"/>
            <a:ext cx="4922442" cy="58370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예측한 값의 모든 데이터를 바탕으로</a:t>
            </a:r>
          </a:p>
          <a:p>
            <a:pPr marL="114300" indent="0">
              <a:buFont typeface="Lato"/>
              <a:buNone/>
              <a:defRPr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Candle Chart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형식으로 표현하기 위해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예측값의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DataFrame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을 생성하였다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293" y="1900576"/>
            <a:ext cx="8289551" cy="1191516"/>
          </a:xfrm>
          <a:prstGeom prst="rect">
            <a:avLst/>
          </a:prstGeom>
        </p:spPr>
      </p:pic>
      <p:sp>
        <p:nvSpPr>
          <p:cNvPr id="151" name="Google Shape;125;p17"/>
          <p:cNvSpPr txBox="1"/>
          <p:nvPr/>
        </p:nvSpPr>
        <p:spPr>
          <a:xfrm>
            <a:off x="2882176" y="3180072"/>
            <a:ext cx="5895953" cy="95489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 algn="r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최종적으로 우리가 예측한 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open, high, low, close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값들을</a:t>
            </a:r>
          </a:p>
          <a:p>
            <a:pPr marL="114300" indent="0" algn="r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캔들차트 형식으로 출력하였으며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endParaRPr lang="ko-KR" altLang="en-US" sz="12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 algn="r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현 주식시장과 마찬가지로 상한가일땐 붉은색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 하한가일땐 푸른색으로 나타내어</a:t>
            </a:r>
          </a:p>
          <a:p>
            <a:pPr marL="114300" indent="0" algn="r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사용자들에게 보다 이해하기 쉽도록 표현하였다</a:t>
            </a: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26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1237992" y="1225843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결과</a:t>
            </a:r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0698" y="1554027"/>
            <a:ext cx="5635158" cy="3101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27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수행 방법 및 추진 일정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sp>
        <p:nvSpPr>
          <p:cNvPr id="137" name="Google Shape;125;p17"/>
          <p:cNvSpPr txBox="1"/>
          <p:nvPr/>
        </p:nvSpPr>
        <p:spPr>
          <a:xfrm>
            <a:off x="1027882" y="1211836"/>
            <a:ext cx="1798802" cy="37359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114300" indent="0">
              <a:buFont typeface="Lato"/>
              <a:buNone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/>
                <a:ea typeface="맑은 고딕"/>
              </a:rPr>
              <a:t>결과</a:t>
            </a: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4262" y="1841967"/>
            <a:ext cx="4295058" cy="3007379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28820" y="1183620"/>
            <a:ext cx="4221816" cy="2936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28</a:t>
            </a:fld>
            <a:endParaRPr lang="en-US"/>
          </a:p>
        </p:txBody>
      </p:sp>
      <p:sp>
        <p:nvSpPr>
          <p:cNvPr id="7" name="Google Shape;125;p17"/>
          <p:cNvSpPr txBox="1"/>
          <p:nvPr/>
        </p:nvSpPr>
        <p:spPr>
          <a:xfrm>
            <a:off x="1046100" y="1129817"/>
            <a:ext cx="7208527" cy="327285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sz="1400" b="1">
                <a:solidFill>
                  <a:schemeClr val="tx1"/>
                </a:solidFill>
                <a:latin typeface="맑은 고딕"/>
                <a:ea typeface="맑은 고딕"/>
              </a:rPr>
              <a:t>1 </a:t>
            </a: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가상화폐 붐이 일어남으로써 투자에 대한 개념이 없이 섣불리 가상화폐 투자에 나섰다가 손실을 보는 사례도 늘어나고 있는 상황 속에서</a:t>
            </a:r>
            <a:r>
              <a:rPr lang="en-US" altLang="ko-KR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가상화폐 시세 예측 모델은 투자자가 조금이라도 더 현명한 투자를 할 수 있도록 도움을 줄 것이다</a:t>
            </a:r>
            <a:r>
              <a:rPr lang="en-US" altLang="ko-KR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en-US" altLang="ko-KR" sz="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sz="14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하루에도 수차례 급등</a:t>
            </a:r>
            <a:r>
              <a:rPr lang="en-US" altLang="ko-KR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</a:t>
            </a: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급락을 반복하는 </a:t>
            </a:r>
            <a:r>
              <a:rPr lang="ko-KR" altLang="en-US" sz="1400" b="1" kern="0" spc="0" err="1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비트코인의</a:t>
            </a: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요즘 추세에 맞게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하루 내에서도 상한가</a:t>
            </a:r>
            <a:r>
              <a:rPr lang="en-US" altLang="ko-KR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</a:t>
            </a: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하한가</a:t>
            </a:r>
            <a:r>
              <a:rPr lang="en-US" altLang="ko-KR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</a:t>
            </a: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시가</a:t>
            </a:r>
            <a:r>
              <a:rPr lang="en-US" altLang="ko-KR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</a:t>
            </a: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종가들까지 함께 예측해 줌으로써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사용자가 보다 현명한 투자를 하기 위해 도울 것이다</a:t>
            </a:r>
            <a:r>
              <a:rPr lang="en-US" altLang="ko-KR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en-US" altLang="ko-KR" sz="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4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하지만 모든 투자의 책임은 투자자 본인에게 </a:t>
            </a:r>
            <a:endParaRPr lang="en-US" altLang="ko-KR" sz="1400" b="1" kern="0" spc="0">
              <a:solidFill>
                <a:srgbClr val="FF0000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4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있는 만큼 이를 너무 맹신하지는 말아야 할 것이다</a:t>
            </a:r>
            <a:r>
              <a:rPr lang="en-US" altLang="ko-KR" sz="14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.</a:t>
            </a:r>
            <a:endParaRPr lang="en-US" altLang="ko-KR" sz="1400" kern="0" spc="0">
              <a:solidFill>
                <a:srgbClr val="FF0000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en-US" altLang="ko-KR" sz="15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None/>
              <a:defRPr/>
            </a:pPr>
            <a:endParaRPr lang="ko-KR" altLang="en-US" sz="1300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endParaRPr lang="en-US" altLang="ko-KR" sz="1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기대 효과 및 활용 방안</a:t>
            </a: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243BAD-7DFB-454E-961E-0DE713EDCE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7195" y="3643511"/>
            <a:ext cx="3606004" cy="12588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53BF15-F9A9-496A-9454-F843F1A28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53804" y="2965542"/>
            <a:ext cx="2144096" cy="1498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29</a:t>
            </a:fld>
            <a:endParaRPr lang="en-US"/>
          </a:p>
        </p:txBody>
      </p:sp>
      <p:sp>
        <p:nvSpPr>
          <p:cNvPr id="7" name="Google Shape;125;p17"/>
          <p:cNvSpPr txBox="1"/>
          <p:nvPr/>
        </p:nvSpPr>
        <p:spPr>
          <a:xfrm>
            <a:off x="1107827" y="1218422"/>
            <a:ext cx="5993133" cy="327285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[1] </a:t>
            </a:r>
            <a:r>
              <a:rPr lang="ko-KR" altLang="en-US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삼성전자 주식</a:t>
            </a:r>
            <a:r>
              <a:rPr lang="en-US" altLang="ko-KR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500" kern="0" spc="0" err="1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이더리움</a:t>
            </a:r>
            <a:r>
              <a:rPr lang="ko-KR" altLang="en-US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 시세 인공지능으로 예측해보자</a:t>
            </a: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u="sng" kern="0" spc="0">
                <a:solidFill>
                  <a:schemeClr val="dk1"/>
                </a:solidFill>
                <a:effectLst/>
                <a:uFill>
                  <a:solidFill>
                    <a:srgbClr val="800080"/>
                  </a:solidFill>
                </a:uFill>
                <a:latin typeface="맑은 고딕"/>
                <a:ea typeface="맑은 고딕"/>
                <a:hlinkClick r:id="rId3"/>
              </a:rPr>
              <a:t>https://www.youtube.com/watch?v=sG_WeGbZ9A4&amp;t=195s</a:t>
            </a:r>
            <a:endParaRPr lang="en-US" altLang="ko-KR" sz="1500" u="sng" kern="0" spc="0">
              <a:solidFill>
                <a:schemeClr val="dk1"/>
              </a:solidFill>
              <a:effectLst/>
              <a:uFill>
                <a:solidFill>
                  <a:srgbClr val="800080"/>
                </a:solidFill>
              </a:uFill>
              <a:latin typeface="맑은 고딕"/>
              <a:ea typeface="맑은 고딕"/>
            </a:endParaRP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500" kern="0" spc="0">
              <a:solidFill>
                <a:schemeClr val="dk1"/>
              </a:solidFill>
              <a:effectLst/>
              <a:latin typeface="맑은 고딕"/>
              <a:ea typeface="맑은 고딕"/>
            </a:endParaRP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[2] </a:t>
            </a:r>
            <a:r>
              <a:rPr lang="ko-KR" altLang="en-US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파이썬 </a:t>
            </a:r>
            <a:r>
              <a:rPr lang="ko-KR" altLang="en-US" sz="1500" kern="0" spc="0" err="1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딥러닝으로</a:t>
            </a:r>
            <a:r>
              <a:rPr lang="ko-KR" altLang="en-US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 주식 예측해보기</a:t>
            </a: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u="sng" kern="0" spc="0">
                <a:solidFill>
                  <a:schemeClr val="dk1"/>
                </a:solidFill>
                <a:effectLst/>
                <a:uFill>
                  <a:solidFill>
                    <a:srgbClr val="0000FF"/>
                  </a:solidFill>
                </a:uFill>
                <a:latin typeface="맑은 고딕"/>
                <a:ea typeface="맑은 고딕"/>
                <a:hlinkClick r:id="rId4"/>
              </a:rPr>
              <a:t>https://www.youtube.com/watch?v=crj_tf5tux0</a:t>
            </a:r>
            <a:endParaRPr lang="en-US" altLang="ko-KR" sz="1500" u="sng" kern="0" spc="0">
              <a:solidFill>
                <a:schemeClr val="dk1"/>
              </a:solidFill>
              <a:effectLst/>
              <a:uFill>
                <a:solidFill>
                  <a:srgbClr val="0000FF"/>
                </a:solidFill>
              </a:uFill>
              <a:latin typeface="맑은 고딕"/>
              <a:ea typeface="맑은 고딕"/>
            </a:endParaRP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1500" kern="0" spc="0">
              <a:solidFill>
                <a:schemeClr val="dk1"/>
              </a:solidFill>
              <a:effectLst/>
              <a:latin typeface="맑은 고딕"/>
              <a:ea typeface="맑은 고딕"/>
            </a:endParaRP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[3] </a:t>
            </a:r>
            <a:r>
              <a:rPr lang="ko-KR" altLang="en-US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엑셀</a:t>
            </a:r>
            <a:r>
              <a:rPr lang="en-US" altLang="ko-KR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(Excel)</a:t>
            </a:r>
            <a:r>
              <a:rPr lang="ko-KR" altLang="en-US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에 암호화폐 실시간 시세 받기</a:t>
            </a:r>
            <a:r>
              <a:rPr lang="en-US" altLang="ko-KR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500" kern="0" spc="0" err="1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비트코인</a:t>
            </a:r>
            <a:r>
              <a:rPr lang="en-US" altLang="ko-KR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(Bitcoin) </a:t>
            </a:r>
            <a:r>
              <a:rPr lang="ko-KR" altLang="en-US" sz="1500" kern="0" spc="0">
                <a:solidFill>
                  <a:schemeClr val="dk1"/>
                </a:solidFill>
                <a:effectLst/>
                <a:latin typeface="맑은 고딕"/>
                <a:ea typeface="맑은 고딕"/>
              </a:rPr>
              <a:t>과거 일간 데이터 받기</a:t>
            </a:r>
            <a:endParaRPr lang="en-US" altLang="ko-KR" sz="300" b="1" kern="0" spc="0">
              <a:solidFill>
                <a:schemeClr val="dk1"/>
              </a:solidFill>
              <a:effectLst/>
              <a:latin typeface="맑은 고딕"/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15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https://www.youtube.com/watch?v=zCqgF9rUWKw</a:t>
            </a:r>
            <a:endParaRPr lang="en-US" altLang="ko-KR" sz="1500" kern="0" spc="0">
              <a:solidFill>
                <a:srgbClr val="000000"/>
              </a:solidFill>
              <a:effectLst/>
              <a:latin typeface="한양신명조"/>
            </a:endParaRPr>
          </a:p>
          <a:p>
            <a:pPr marL="114300" indent="0">
              <a:buNone/>
              <a:defRPr/>
            </a:pPr>
            <a:endParaRPr lang="ko-KR" altLang="en-US" sz="1300" kern="0" spc="0">
              <a:solidFill>
                <a:schemeClr val="dk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endParaRPr lang="en-US" altLang="ko-KR" sz="130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참고문헌</a:t>
            </a: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22011"/>
            <a:ext cx="6462600" cy="648451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50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목적 및 필요성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723873" y="1321795"/>
            <a:ext cx="4180809" cy="299118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각광받고 있는 주식 및 가상화폐 투자</a:t>
            </a:r>
          </a:p>
          <a:p>
            <a:pPr marL="114300" indent="0">
              <a:buFont typeface="Lato"/>
              <a:buNone/>
              <a:defRPr/>
            </a:pPr>
            <a:endParaRPr lang="en-US" altLang="ko-KR" sz="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맑은 고딕"/>
              <a:ea typeface="맑은 고딕"/>
            </a:endParaRPr>
          </a:p>
          <a:p>
            <a:pPr marL="0" indent="0" latinLnBrk="1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>
                <a:solidFill>
                  <a:schemeClr val="tx1"/>
                </a:solidFill>
                <a:latin typeface="맑은 고딕"/>
                <a:ea typeface="맑은 고딕"/>
              </a:rPr>
              <a:t>2021</a:t>
            </a:r>
            <a:r>
              <a:rPr lang="ko-KR" altLang="en-US" sz="1300">
                <a:solidFill>
                  <a:schemeClr val="tx1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300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  <a:r>
              <a:rPr lang="ko-KR" altLang="en-US" sz="1300">
                <a:solidFill>
                  <a:schemeClr val="tx1"/>
                </a:solidFill>
                <a:latin typeface="맑은 고딕"/>
                <a:ea typeface="맑은 고딕"/>
              </a:rPr>
              <a:t>월 </a:t>
            </a:r>
            <a:r>
              <a:rPr lang="en-US" altLang="ko-KR" sz="1300">
                <a:solidFill>
                  <a:schemeClr val="tx1"/>
                </a:solidFill>
                <a:latin typeface="맑은 고딕"/>
                <a:ea typeface="맑은 고딕"/>
              </a:rPr>
              <a:t>14</a:t>
            </a:r>
            <a:r>
              <a:rPr lang="ko-KR" altLang="en-US" sz="1300">
                <a:solidFill>
                  <a:schemeClr val="tx1"/>
                </a:solidFill>
                <a:latin typeface="맑은 고딕"/>
                <a:ea typeface="맑은 고딕"/>
              </a:rPr>
              <a:t>일 기준 </a:t>
            </a:r>
            <a:r>
              <a:rPr lang="en-US" altLang="ko-KR" sz="130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비트코인이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8,000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원만원을 넘나들며 사상 최고가를 경신한 기간동안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2030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세대가 예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·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적금을 무더기 중도 해지한 것으로 나타났다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</a:p>
          <a:p>
            <a:pPr marL="0" indent="0" latinLnBrk="1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en-US" altLang="ko-KR" sz="300" kern="0" spc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“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지난해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4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분기부터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2030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세대의 예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·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적금 해지 증감률도 암호화폐 비트코인의 시세 변동을 추종하며 이뤄졌다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.”</a:t>
            </a: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300" kern="0" spc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4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A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은행에서 지난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10-11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일 각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1000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여좌에 불과했던</a:t>
            </a: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중도해지 건수가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12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일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3309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건으로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3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배 넘게 급증했다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000" kern="0" spc="0">
                <a:solidFill>
                  <a:schemeClr val="tx1"/>
                </a:solidFill>
                <a:latin typeface="맑은 고딕"/>
                <a:ea typeface="맑은 고딕"/>
              </a:rPr>
              <a:t>출처 </a:t>
            </a:r>
            <a:r>
              <a:rPr lang="en-US" altLang="ko-KR" sz="1000" kern="0" spc="0">
                <a:solidFill>
                  <a:schemeClr val="tx1"/>
                </a:solidFill>
                <a:latin typeface="맑은 고딕"/>
                <a:ea typeface="맑은 고딕"/>
              </a:rPr>
              <a:t>&lt;</a:t>
            </a:r>
            <a:r>
              <a:rPr lang="ko-KR" altLang="en-US" sz="1000" kern="0" spc="0">
                <a:solidFill>
                  <a:schemeClr val="tx1"/>
                </a:solidFill>
                <a:latin typeface="맑은 고딕"/>
                <a:ea typeface="맑은 고딕"/>
              </a:rPr>
              <a:t>국민일보</a:t>
            </a:r>
            <a:r>
              <a:rPr lang="en-US" altLang="ko-KR" sz="1000" kern="0" spc="0">
                <a:solidFill>
                  <a:schemeClr val="tx1"/>
                </a:solidFill>
                <a:latin typeface="맑은 고딕"/>
                <a:ea typeface="맑은 고딕"/>
              </a:rPr>
              <a:t>&gt; &lt;2021.04.28. </a:t>
            </a:r>
            <a:r>
              <a:rPr lang="ko-KR" altLang="en-US" sz="1000" kern="0" spc="0">
                <a:solidFill>
                  <a:schemeClr val="tx1"/>
                </a:solidFill>
                <a:latin typeface="맑은 고딕"/>
                <a:ea typeface="맑은 고딕"/>
              </a:rPr>
              <a:t>기사</a:t>
            </a:r>
            <a:r>
              <a:rPr lang="en-US" altLang="ko-KR" sz="1000" kern="0" spc="0">
                <a:solidFill>
                  <a:schemeClr val="tx1"/>
                </a:solidFill>
                <a:latin typeface="맑은 고딕"/>
                <a:ea typeface="맑은 고딕"/>
              </a:rPr>
              <a:t>&gt;</a:t>
            </a: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000" kern="0" spc="0">
                <a:solidFill>
                  <a:schemeClr val="tx1"/>
                </a:solidFill>
                <a:latin typeface="맑은 고딕"/>
                <a:ea typeface="맑은 고딕"/>
              </a:rPr>
              <a:t>https://n.news.naver.com/article/005/0001434541</a:t>
            </a:r>
          </a:p>
          <a:p>
            <a:pPr marL="114300" indent="0">
              <a:buFont typeface="Lato"/>
              <a:buNone/>
              <a:defRPr/>
            </a:pPr>
            <a:endParaRPr lang="en-US" altLang="ko-KR" sz="1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12" name="_x36292424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40459" y="1162621"/>
            <a:ext cx="2115841" cy="2818258"/>
          </a:xfrm>
          <a:prstGeom prst="rect">
            <a:avLst/>
          </a:prstGeom>
          <a:noFill/>
        </p:spPr>
      </p:pic>
      <p:pic>
        <p:nvPicPr>
          <p:cNvPr id="1029" name="_x362950888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97759" y="1709947"/>
            <a:ext cx="2242515" cy="2986986"/>
          </a:xfrm>
          <a:prstGeom prst="rect">
            <a:avLst/>
          </a:prstGeom>
          <a:noFill/>
        </p:spPr>
      </p:pic>
      <p:sp>
        <p:nvSpPr>
          <p:cNvPr id="1030" name="TextBox 1029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30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355529" y="1309888"/>
            <a:ext cx="8788471" cy="252372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프로젝트 유형 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B (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부분구현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참조코드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 딥러닝(LSTM)을 사용하여 주식 가격과 암호화폐의 시세를 예측</a:t>
            </a:r>
            <a:endParaRPr lang="ko-KR" altLang="en-US" sz="1500" b="1">
              <a:solidFill>
                <a:schemeClr val="tx1"/>
              </a:solidFill>
              <a:latin typeface="맑은 고딕"/>
              <a:ea typeface="맑은 고딕"/>
              <a:hlinkClick r:id="rId3"/>
            </a:endParaRPr>
          </a:p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  <a:hlinkClick r:id="rId3"/>
              </a:rPr>
              <a:t>https://github.com/kairess/stock_crypto_price_prediction/blob/master/stock_samsung.ipynb</a:t>
            </a:r>
            <a:endParaRPr lang="en-US" altLang="ko-KR" sz="15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endParaRPr lang="en-US" altLang="ko-KR" sz="15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참조코드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0073" y="2280847"/>
            <a:ext cx="2633044" cy="2456262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54167" y="2272859"/>
            <a:ext cx="1992914" cy="24642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14DA7D-094F-4657-AFC5-DF6BCA6BA8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78220" y="2280846"/>
            <a:ext cx="3964568" cy="24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9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31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355529" y="1309888"/>
            <a:ext cx="8788471" cy="2523722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프로젝트 유형 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B (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부분구현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참조코드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2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 딥러닝 예측 모델을 사용해서 일본 주식을 예측하는 모델</a:t>
            </a:r>
            <a:endParaRPr lang="ko-KR" altLang="en-US" sz="1500" b="1">
              <a:solidFill>
                <a:schemeClr val="tx1"/>
              </a:solidFill>
              <a:latin typeface="맑은 고딕"/>
              <a:ea typeface="맑은 고딕"/>
              <a:hlinkClick r:id="rId3"/>
            </a:endParaRPr>
          </a:p>
          <a:p>
            <a:pPr marL="114300" indent="0">
              <a:buFont typeface="Lato"/>
              <a:buNone/>
              <a:defRPr/>
            </a:pPr>
            <a:r>
              <a:rPr lang="en-US" altLang="ko-KR" sz="1200" b="1">
                <a:solidFill>
                  <a:schemeClr val="tx1"/>
                </a:solidFill>
                <a:latin typeface="맑은 고딕"/>
                <a:ea typeface="맑은 고딕"/>
              </a:rPr>
              <a:t>https://github.com/huseinzol05/Stock-Prediction-Models/blob/master/deep-learning/how-to-forecast.ipynb</a:t>
            </a:r>
          </a:p>
          <a:p>
            <a:pPr marL="114300" indent="0">
              <a:buFont typeface="Lato"/>
              <a:buNone/>
              <a:defRPr/>
            </a:pPr>
            <a:endParaRPr lang="en-US" altLang="ko-KR" sz="12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참조코드</a:t>
            </a: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5220" y="2241772"/>
            <a:ext cx="2567887" cy="2495336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01113" y="2249222"/>
            <a:ext cx="2513762" cy="2447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341A4D-C16A-4B3D-8AD0-C7AF63300A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900" r="8925"/>
          <a:stretch/>
        </p:blipFill>
        <p:spPr>
          <a:xfrm>
            <a:off x="3906588" y="2263812"/>
            <a:ext cx="4536200" cy="24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ko-KR" altLang="en-US" sz="3000" i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감사합니다</a:t>
            </a:r>
            <a:r>
              <a:rPr lang="en-US" altLang="ko-KR" sz="3000" i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.</a:t>
            </a:r>
            <a:endParaRPr sz="3000" i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 lang="en-US"/>
          </a:p>
        </p:txBody>
      </p:sp>
      <p:sp>
        <p:nvSpPr>
          <p:cNvPr id="9" name="Google Shape;125;p17"/>
          <p:cNvSpPr txBox="1"/>
          <p:nvPr/>
        </p:nvSpPr>
        <p:spPr>
          <a:xfrm>
            <a:off x="4319747" y="1373481"/>
            <a:ext cx="4180809" cy="2548161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각광받고 있는 주식 및 가상화폐 투자</a:t>
            </a:r>
          </a:p>
          <a:p>
            <a:pPr marL="114300" indent="0">
              <a:buFont typeface="Lato"/>
              <a:buNone/>
              <a:defRPr/>
            </a:pPr>
            <a:endParaRPr lang="en-US" altLang="ko-KR" sz="3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최근 젊은 층 즉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2030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세대에서 주식투자와 가상화폐가 각광받고 새로운 자산관리의 방법으로 떠올랐다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00" kern="0" spc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가상화폐의 투자자의 수가 급격히 증가하는 추세를 보이고 있지만 한편으로는 가상화폐 거래는 투기성이 </a:t>
            </a: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강한거래이기 때문에 자제해야 한다는 등 가상화폐에 대한 좋지 않은 시선 또한 실존하는 것도 사실이다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00" kern="0" spc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최근 비트코인을 비롯한 가상화폐 가격이 폭락한 </a:t>
            </a:r>
          </a:p>
          <a:p>
            <a:pPr marL="0" marR="0" indent="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시기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강원도 내에서의 코인 투자 실패를 비관하는 것으로 추정되는 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20</a:t>
            </a:r>
            <a:r>
              <a:rPr lang="ko-KR" altLang="en-US" sz="1300" kern="0" spc="0">
                <a:solidFill>
                  <a:schemeClr val="tx1"/>
                </a:solidFill>
                <a:latin typeface="맑은 고딕"/>
                <a:ea typeface="맑은 고딕"/>
              </a:rPr>
              <a:t>대 남성이 스스로 목숨을 끊은 일이 발생하기도 했다</a:t>
            </a:r>
            <a:r>
              <a:rPr lang="en-US" altLang="ko-KR" sz="1300" kern="0" spc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3140" y="1676885"/>
            <a:ext cx="3342822" cy="2395194"/>
          </a:xfrm>
          <a:prstGeom prst="rect">
            <a:avLst/>
          </a:prstGeom>
        </p:spPr>
      </p:pic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893700" y="3220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목적 및 필요성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Google Shape;125;p17"/>
          <p:cNvSpPr txBox="1"/>
          <p:nvPr/>
        </p:nvSpPr>
        <p:spPr>
          <a:xfrm>
            <a:off x="985438" y="3400165"/>
            <a:ext cx="7557076" cy="161042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데이터를 바탕으로 분석하고 훈련하여 투자를 하게 된다면</a:t>
            </a:r>
            <a:r>
              <a:rPr lang="en-US" altLang="ko-KR" sz="15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?</a:t>
            </a:r>
          </a:p>
          <a:p>
            <a:pPr marL="114300" indent="0">
              <a:buNone/>
              <a:defRPr/>
            </a:pPr>
            <a:endParaRPr lang="en-US" altLang="ko-KR" sz="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100%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는 당연히 보장할 수 없지만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그동안의 데이터가 우리를 아예 뒤돌아 서진 않을 것이다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ko-KR" altLang="en-US" sz="300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우리가 배운 딥러닝이라는 과목은 지금까지의 값을 바탕으로 다음을 예측하는 프로그램이다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 </a:t>
            </a:r>
            <a:endParaRPr lang="ko-KR" altLang="en-US" sz="1300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 이를 바탕으로 그동안의 주식과 가상화폐를 분석하고 훈련 시켜 보다 나은 결과를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 갖도록 도와준다면 좋을 것 같다는 생각을 하였다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en-US" altLang="ko-KR" sz="300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endParaRPr lang="en-US" altLang="ko-KR" sz="1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009" y="1208198"/>
            <a:ext cx="3753990" cy="2040385"/>
          </a:xfrm>
          <a:prstGeom prst="rect">
            <a:avLst/>
          </a:prstGeom>
        </p:spPr>
      </p:pic>
      <p:sp>
        <p:nvSpPr>
          <p:cNvPr id="129" name="Google Shape;124;p17"/>
          <p:cNvSpPr txBox="1">
            <a:spLocks noGrp="1"/>
          </p:cNvSpPr>
          <p:nvPr/>
        </p:nvSpPr>
        <p:spPr>
          <a:xfrm>
            <a:off x="893700" y="3220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목적 및 필요성</a:t>
            </a: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2668" y="1220492"/>
            <a:ext cx="3916915" cy="2029974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Google Shape;125;p17"/>
          <p:cNvSpPr txBox="1"/>
          <p:nvPr/>
        </p:nvSpPr>
        <p:spPr>
          <a:xfrm>
            <a:off x="3673113" y="1131147"/>
            <a:ext cx="5378878" cy="161042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None/>
              <a:defRPr/>
            </a:pPr>
            <a:endParaRPr lang="en-US" altLang="ko-KR" sz="1300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endParaRPr lang="ko-KR" altLang="en-US" sz="300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300" b="1">
                <a:solidFill>
                  <a:srgbClr val="FF0000"/>
                </a:solidFill>
                <a:latin typeface="맑은 고딕"/>
                <a:ea typeface="맑은 고딕"/>
              </a:rPr>
              <a:t>“</a:t>
            </a:r>
            <a:r>
              <a:rPr lang="ko-KR" altLang="en-US" sz="13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이 프로그램을 쓰면 </a:t>
            </a:r>
            <a:r>
              <a:rPr lang="en-US" altLang="ko-KR" sz="13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100%</a:t>
            </a:r>
            <a:r>
              <a:rPr lang="ko-KR" altLang="en-US" sz="13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 대박이 나고 어떤 곳에 투자를 한다면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sz="13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  </a:t>
            </a:r>
            <a:r>
              <a:rPr lang="ko-KR" altLang="en-US" sz="13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수십억 수백억을 벌 수 있다</a:t>
            </a:r>
            <a:r>
              <a:rPr lang="en-US" altLang="ko-KR" sz="1300" b="1" kern="0" spc="0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!”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라는 것이 아니라</a:t>
            </a:r>
            <a:r>
              <a:rPr lang="en-US" altLang="ko-KR" sz="130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</a:t>
            </a:r>
            <a:r>
              <a:rPr lang="ko-KR" altLang="en-US" sz="130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최소한의 그동안의 데이터를 가지고</a:t>
            </a:r>
          </a:p>
          <a:p>
            <a:pPr marL="114300" indent="0">
              <a:buFont typeface="Lato"/>
              <a:buNone/>
              <a:defRPr/>
            </a:pPr>
            <a:r>
              <a:rPr lang="ko-KR" altLang="en-US" sz="130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투자를 한다면 극단적인 선택을 할</a:t>
            </a:r>
            <a:r>
              <a:rPr lang="en-US" altLang="ko-KR" sz="130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130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정도의</a:t>
            </a:r>
            <a:endParaRPr lang="en-US" altLang="ko-KR" sz="1300" b="1">
              <a:solidFill>
                <a:srgbClr val="FF0000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r>
              <a:rPr lang="en-US" altLang="ko-KR" sz="1300" b="1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‘</a:t>
            </a:r>
            <a:r>
              <a:rPr lang="ko-KR" altLang="en-US" sz="1300" b="1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투기</a:t>
            </a:r>
            <a:r>
              <a:rPr lang="en-US" altLang="ko-KR" sz="1300" b="1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’</a:t>
            </a:r>
            <a:r>
              <a:rPr lang="ko-KR" altLang="en-US" sz="1300" b="1">
                <a:solidFill>
                  <a:srgbClr val="FF0000"/>
                </a:solidFill>
                <a:effectLst/>
                <a:latin typeface="맑은 고딕"/>
                <a:ea typeface="맑은 고딕"/>
              </a:rPr>
              <a:t>를 하지는 않을 것</a:t>
            </a:r>
            <a:r>
              <a:rPr lang="ko-KR" altLang="en-US" sz="130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이라는 의미이다</a:t>
            </a:r>
            <a:r>
              <a:rPr lang="en-US" altLang="ko-KR" sz="130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marL="114300" indent="0">
              <a:buFont typeface="Lato"/>
              <a:buNone/>
              <a:defRPr/>
            </a:pPr>
            <a:endParaRPr lang="en-US" altLang="ko-KR" sz="1300" b="1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”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비트코인과 주식에 열광하고 있는 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2030</a:t>
            </a: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세대가 조금이나마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데이터를 분석하고 훈련하는 프로그램을 활용하여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보다 효율적이고 분석력 있게 좋은 곳에 투자하도록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300" b="1">
                <a:solidFill>
                  <a:schemeClr val="tx1"/>
                </a:solidFill>
                <a:latin typeface="맑은 고딕"/>
                <a:ea typeface="맑은 고딕"/>
              </a:rPr>
              <a:t>돕는 프로그램을 개발하는 프로젝트를 기획하게 되었다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.”</a:t>
            </a:r>
            <a:endParaRPr lang="en-US" altLang="ko-KR" sz="1300" b="1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129" name="Google Shape;124;p17"/>
          <p:cNvSpPr txBox="1">
            <a:spLocks noGrp="1"/>
          </p:cNvSpPr>
          <p:nvPr/>
        </p:nvSpPr>
        <p:spPr>
          <a:xfrm>
            <a:off x="893700" y="3220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목적 및 필요성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1309" y="1351736"/>
            <a:ext cx="2419191" cy="2880804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 lang="en-US"/>
          </a:p>
        </p:txBody>
      </p:sp>
      <p:sp>
        <p:nvSpPr>
          <p:cNvPr id="6" name="Google Shape;125;p17"/>
          <p:cNvSpPr txBox="1"/>
          <p:nvPr/>
        </p:nvSpPr>
        <p:spPr>
          <a:xfrm>
            <a:off x="1019223" y="2983132"/>
            <a:ext cx="7942435" cy="202391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5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년 간의 </a:t>
            </a:r>
            <a:r>
              <a:rPr lang="ko-KR" altLang="en-US" sz="1500" b="1" err="1">
                <a:solidFill>
                  <a:schemeClr val="tx1"/>
                </a:solidFill>
                <a:latin typeface="맑은 고딕"/>
                <a:ea typeface="맑은 고딕"/>
              </a:rPr>
              <a:t>비트코인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 데이터를 훈련시킨 후</a:t>
            </a: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이후의 시세 예측</a:t>
            </a:r>
          </a:p>
          <a:p>
            <a:pPr marL="114300" indent="0">
              <a:buNone/>
              <a:defRPr/>
            </a:pPr>
            <a:endParaRPr lang="en-US" altLang="ko-KR" sz="300" b="1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주식과 가상화폐라는 것이 </a:t>
            </a:r>
            <a:r>
              <a:rPr lang="ko-KR" altLang="en-US" sz="1300">
                <a:solidFill>
                  <a:schemeClr val="tx1"/>
                </a:solidFill>
                <a:latin typeface="맑은 고딕"/>
                <a:ea typeface="맑은 고딕"/>
              </a:rPr>
              <a:t>즉각적인 매수와 매도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가 필요한 상황이 생기기 때문에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그동안의 시세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앞으로의 전망 등 여러 가지 정보를 가지고 보다 현명하게 투자하는 것이 가장 중요하다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 </a:t>
            </a: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00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300" b="1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·</a:t>
            </a:r>
            <a:r>
              <a:rPr lang="en-US" altLang="ko-KR" sz="1300" b="1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300">
                <a:solidFill>
                  <a:schemeClr val="tx1"/>
                </a:solidFill>
                <a:latin typeface="맑은 고딕"/>
                <a:ea typeface="맑은 고딕"/>
              </a:rPr>
              <a:t>그렇기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때문에 과거의 어떤 데이터들을 </a:t>
            </a:r>
            <a:r>
              <a:rPr lang="ko-KR" altLang="en-US" sz="1300">
                <a:solidFill>
                  <a:schemeClr val="tx1"/>
                </a:solidFill>
                <a:latin typeface="맑은 고딕"/>
                <a:ea typeface="맑은 고딕"/>
              </a:rPr>
              <a:t>바탕으로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앞으로의 시세가 어떻게 될 것인지 분석하는</a:t>
            </a:r>
          </a:p>
          <a:p>
            <a:pPr marL="0" marR="0" indent="0" algn="just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것 또한 중요하다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 </a:t>
            </a:r>
            <a:r>
              <a:rPr lang="ko-KR" altLang="en-US" sz="1300" kern="0" spc="0" err="1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딥러닝을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바탕으로 지난 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n</a:t>
            </a:r>
            <a:r>
              <a:rPr lang="ko-KR" altLang="en-US" sz="1300" kern="0" spc="0" err="1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년동안의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 시가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종가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고가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저가 기록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,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급등 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or </a:t>
            </a:r>
            <a:r>
              <a:rPr lang="ko-KR" altLang="en-US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급락했던 시기 등 여러 정보를 데이터화 시켜 앞으로의 시세를 예측하는 프로그램을 계획 중에 있다</a:t>
            </a:r>
            <a:r>
              <a:rPr lang="en-US" altLang="ko-KR" sz="1300" kern="0" spc="0">
                <a:solidFill>
                  <a:schemeClr val="tx1"/>
                </a:solidFill>
                <a:effectLst/>
                <a:latin typeface="맑은 고딕"/>
                <a:ea typeface="맑은 고딕"/>
              </a:rPr>
              <a:t>.</a:t>
            </a:r>
          </a:p>
          <a:p>
            <a:pPr marL="114300" indent="0">
              <a:buNone/>
              <a:defRPr/>
            </a:pPr>
            <a:endParaRPr lang="ko-KR" altLang="en-US" sz="1300" kern="0" spc="0">
              <a:solidFill>
                <a:schemeClr val="tx1"/>
              </a:solidFill>
              <a:effectLst/>
              <a:latin typeface="맑은 고딕"/>
              <a:ea typeface="맑은 고딕"/>
            </a:endParaRPr>
          </a:p>
          <a:p>
            <a:pPr marL="114300" indent="0">
              <a:buFont typeface="Lato"/>
              <a:buNone/>
              <a:defRPr/>
            </a:pPr>
            <a:endParaRPr lang="en-US" altLang="ko-KR" sz="1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</a:t>
            </a: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8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내용</a:t>
            </a: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3"/>
          <a:srcRect l="4100" t="8780" r="6900" b="11510"/>
          <a:stretch>
            <a:fillRect/>
          </a:stretch>
        </p:blipFill>
        <p:spPr>
          <a:xfrm>
            <a:off x="4809201" y="1238026"/>
            <a:ext cx="2880906" cy="1704680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3797" y="1240911"/>
            <a:ext cx="3215204" cy="171656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lang="en-US"/>
          </a:p>
        </p:txBody>
      </p:sp>
      <p:sp>
        <p:nvSpPr>
          <p:cNvPr id="6" name="Google Shape;125;p17"/>
          <p:cNvSpPr txBox="1"/>
          <p:nvPr/>
        </p:nvSpPr>
        <p:spPr>
          <a:xfrm>
            <a:off x="893699" y="1284875"/>
            <a:ext cx="5993133" cy="47198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야후 파이낸스를 통한 비트코인 데이터 수집</a:t>
            </a:r>
            <a:endParaRPr lang="ko-KR" altLang="en-US" sz="1500" b="1">
              <a:solidFill>
                <a:schemeClr val="tx1"/>
              </a:solidFill>
            </a:endParaRPr>
          </a:p>
          <a:p>
            <a:pPr marL="114300" indent="0">
              <a:buNone/>
              <a:defRPr/>
            </a:pPr>
            <a:endParaRPr lang="en-US" altLang="ko-KR" sz="300" b="1" kern="0" spc="0">
              <a:solidFill>
                <a:schemeClr val="tx1"/>
              </a:solidFill>
              <a:effectLst/>
            </a:endParaRPr>
          </a:p>
          <a:p>
            <a:pPr marL="114300" indent="0">
              <a:buNone/>
              <a:defRPr/>
            </a:pPr>
            <a:endParaRPr lang="ko-KR" altLang="en-US" sz="1300" kern="0" spc="0">
              <a:solidFill>
                <a:schemeClr val="tx1"/>
              </a:solidFill>
              <a:effectLst/>
            </a:endParaRPr>
          </a:p>
          <a:p>
            <a:pPr marL="114300" indent="0">
              <a:buFont typeface="Lato"/>
              <a:buNone/>
              <a:defRPr/>
            </a:pPr>
            <a:endParaRPr lang="en-US" altLang="ko-KR" sz="1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3255" y="1866966"/>
            <a:ext cx="5993133" cy="7933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8488" y="2571750"/>
            <a:ext cx="5067300" cy="1790700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9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내용</a:t>
            </a: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 lang="en-US"/>
          </a:p>
        </p:txBody>
      </p:sp>
      <p:sp>
        <p:nvSpPr>
          <p:cNvPr id="6" name="Google Shape;125;p17"/>
          <p:cNvSpPr txBox="1"/>
          <p:nvPr/>
        </p:nvSpPr>
        <p:spPr>
          <a:xfrm>
            <a:off x="893699" y="1284875"/>
            <a:ext cx="5993133" cy="471986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HY헤드라인M"/>
                <a:ea typeface="HY헤드라인M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None/>
              <a:defRPr/>
            </a:pPr>
            <a:r>
              <a:rPr lang="en-US" altLang="ko-KR" sz="1500" b="1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ko-KR" altLang="en-US" sz="1500" b="1">
                <a:solidFill>
                  <a:schemeClr val="tx1"/>
                </a:solidFill>
                <a:latin typeface="맑은 고딕"/>
                <a:ea typeface="맑은 고딕"/>
              </a:rPr>
              <a:t>야후 파이낸스를 통한 비트코인 데이터 수집</a:t>
            </a:r>
            <a:endParaRPr lang="ko-KR" altLang="en-US" sz="1500" b="1">
              <a:solidFill>
                <a:schemeClr val="tx1"/>
              </a:solidFill>
            </a:endParaRPr>
          </a:p>
          <a:p>
            <a:pPr marL="114300" indent="0">
              <a:buNone/>
              <a:defRPr/>
            </a:pPr>
            <a:endParaRPr lang="en-US" altLang="ko-KR" sz="300" b="1" kern="0" spc="0">
              <a:solidFill>
                <a:schemeClr val="tx1"/>
              </a:solidFill>
              <a:effectLst/>
            </a:endParaRPr>
          </a:p>
          <a:p>
            <a:pPr marL="114300" indent="0">
              <a:buNone/>
              <a:defRPr/>
            </a:pPr>
            <a:endParaRPr lang="ko-KR" altLang="en-US" sz="1300" kern="0" spc="0">
              <a:solidFill>
                <a:schemeClr val="tx1"/>
              </a:solidFill>
              <a:effectLst/>
            </a:endParaRPr>
          </a:p>
          <a:p>
            <a:pPr marL="114300" indent="0">
              <a:buFont typeface="Lato"/>
              <a:buNone/>
              <a:defRPr/>
            </a:pPr>
            <a:endParaRPr lang="en-US" altLang="ko-KR" sz="1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56399" y="4526412"/>
            <a:ext cx="2910663" cy="54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딥러닝을 활용한 가상화폐 시세 예측</a:t>
            </a:r>
            <a:r>
              <a:rPr lang="ko-KR" altLang="en-US" sz="30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  <a:cs typeface="Lato"/>
                <a:sym typeface="Lato"/>
              </a:rPr>
              <a:t> </a:t>
            </a:r>
            <a:endParaRPr lang="ko-KR" altLang="en-US"/>
          </a:p>
        </p:txBody>
      </p:sp>
      <p:sp>
        <p:nvSpPr>
          <p:cNvPr id="129" name="Google Shape;124;p17"/>
          <p:cNvSpPr txBox="1">
            <a:spLocks noGrp="1"/>
          </p:cNvSpPr>
          <p:nvPr/>
        </p:nvSpPr>
        <p:spPr>
          <a:xfrm>
            <a:off x="1046100" y="474411"/>
            <a:ext cx="6462600" cy="648451"/>
          </a:xfrm>
          <a:prstGeom prst="rect">
            <a:avLst/>
          </a:prstGeom>
        </p:spPr>
        <p:txBody>
          <a:bodyPr vert="horz" wrap="square" lIns="91424" tIns="91424" rIns="91424" bIns="91424" anchor="b" anchorCtr="0"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/>
                <a:ea typeface="HY헤드라인M"/>
                <a:cs typeface="Lato"/>
                <a:sym typeface="Lato"/>
              </a:rPr>
              <a:t>프로젝트 내용</a:t>
            </a:r>
          </a:p>
        </p:txBody>
      </p:sp>
      <p:pic>
        <p:nvPicPr>
          <p:cNvPr id="130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2128" y="1850972"/>
            <a:ext cx="7277900" cy="2711922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383" y="4737108"/>
            <a:ext cx="1183979" cy="330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상승">
  <a:themeElements>
    <a:clrScheme name="상승">
      <a:dk1>
        <a:srgbClr val="000000"/>
      </a:dk1>
      <a:lt1>
        <a:srgbClr val="FFFFFF"/>
      </a:lt1>
      <a:dk2>
        <a:srgbClr val="031F57"/>
      </a:dk2>
      <a:lt2>
        <a:srgbClr val="D7F5FF"/>
      </a:lt2>
      <a:accent1>
        <a:srgbClr val="063879"/>
      </a:accent1>
      <a:accent2>
        <a:srgbClr val="5B9EF7"/>
      </a:accent2>
      <a:accent3>
        <a:srgbClr val="008DBB"/>
      </a:accent3>
      <a:accent4>
        <a:srgbClr val="37CFFF"/>
      </a:accent4>
      <a:accent5>
        <a:srgbClr val="CBD2D7"/>
      </a:accent5>
      <a:accent6>
        <a:srgbClr val="5C6E7A"/>
      </a:accent6>
      <a:hlink>
        <a:srgbClr val="28D3EA"/>
      </a:hlink>
      <a:folHlink>
        <a:srgbClr val="0033CC"/>
      </a:folHlink>
    </a:clrScheme>
    <a:fontScheme name="상승">
      <a:majorFont>
        <a:latin typeface="Tahoma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상승">
      <a:fillStyleLst>
        <a:gradFill rotWithShape="1">
          <a:gsLst>
            <a:gs pos="0">
              <a:schemeClr val="phClr"/>
            </a:gs>
            <a:gs pos="100000">
              <a:schemeClr val="phClr">
                <a:tint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tint val="100000"/>
                <a:shade val="90000"/>
                <a:satMod val="160000"/>
              </a:schemeClr>
            </a:gs>
          </a:gsLst>
          <a:lin ang="16200000" scaled="0"/>
        </a:gradFill>
      </a:fillStyleLst>
      <a:lnStyleLst>
        <a:ln w="15875" cap="sq" cmpd="dbl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70000"/>
                <a:shade val="90000"/>
                <a:satMod val="100000"/>
              </a:schemeClr>
            </a:gs>
            <a:gs pos="60000">
              <a:schemeClr val="phClr">
                <a:tint val="90000"/>
                <a:shade val="8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100000"/>
              </a:schemeClr>
            </a:gs>
            <a:gs pos="45000">
              <a:schemeClr val="phClr">
                <a:tint val="80000"/>
                <a:shade val="80000"/>
                <a:alpha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hueMod val="100000"/>
                <a:satMod val="100000"/>
                <a:lumMod val="100000"/>
              </a:schemeClr>
            </a:gs>
          </a:gsLst>
          <a:lin ang="282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1953</Words>
  <Application>Microsoft Office PowerPoint</Application>
  <PresentationFormat>화면 슬라이드 쇼(16:9)</PresentationFormat>
  <Paragraphs>323</Paragraphs>
  <Slides>32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Lato</vt:lpstr>
      <vt:lpstr>Yoon 윤고딕 550_TT</vt:lpstr>
      <vt:lpstr>맑은 고딕</vt:lpstr>
      <vt:lpstr>한양신명조</vt:lpstr>
      <vt:lpstr>Arial</vt:lpstr>
      <vt:lpstr>HY헤드라인M</vt:lpstr>
      <vt:lpstr>Raleway</vt:lpstr>
      <vt:lpstr>Tahoma</vt:lpstr>
      <vt:lpstr>Wingdings</vt:lpstr>
      <vt:lpstr>상승</vt:lpstr>
      <vt:lpstr>딥러닝을 활용한 가상화폐 시세 예측 </vt:lpstr>
      <vt:lpstr>목차</vt:lpstr>
      <vt:lpstr>프로젝트 목적 및 필요성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라즈베리파이를 이용한 </dc:title>
  <dc:creator>LIMWOOSEOB</dc:creator>
  <cp:lastModifiedBy>임우섭</cp:lastModifiedBy>
  <cp:revision>205</cp:revision>
  <dcterms:modified xsi:type="dcterms:W3CDTF">2021-06-02T16:40:37Z</dcterms:modified>
  <cp:version/>
</cp:coreProperties>
</file>